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8.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9.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0.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1.xml" ContentType="application/vnd.openxmlformats-officedocument.theme+xml"/>
  <Override PartName="/ppt/slideLayouts/slideLayout65.xml" ContentType="application/vnd.openxmlformats-officedocument.presentationml.slideLayout+xml"/>
  <Override PartName="/ppt/theme/theme1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1" r:id="rId3"/>
    <p:sldMasterId id="2147483676" r:id="rId4"/>
    <p:sldMasterId id="2147483681" r:id="rId5"/>
    <p:sldMasterId id="2147483690" r:id="rId6"/>
    <p:sldMasterId id="2147483692" r:id="rId7"/>
    <p:sldMasterId id="2147483703" r:id="rId8"/>
    <p:sldMasterId id="2147483709" r:id="rId9"/>
    <p:sldMasterId id="2147483714" r:id="rId10"/>
    <p:sldMasterId id="2147483735" r:id="rId11"/>
    <p:sldMasterId id="2147483744" r:id="rId12"/>
  </p:sldMasterIdLst>
  <p:sldIdLst>
    <p:sldId id="328" r:id="rId13"/>
    <p:sldId id="297" r:id="rId14"/>
    <p:sldId id="308" r:id="rId15"/>
    <p:sldId id="307" r:id="rId16"/>
    <p:sldId id="314" r:id="rId17"/>
    <p:sldId id="300" r:id="rId18"/>
    <p:sldId id="305" r:id="rId19"/>
    <p:sldId id="261" r:id="rId20"/>
    <p:sldId id="334" r:id="rId21"/>
    <p:sldId id="329" r:id="rId22"/>
    <p:sldId id="386" r:id="rId23"/>
    <p:sldId id="303" r:id="rId24"/>
    <p:sldId id="302" r:id="rId25"/>
    <p:sldId id="331" r:id="rId26"/>
    <p:sldId id="332" r:id="rId27"/>
    <p:sldId id="330" r:id="rId28"/>
    <p:sldId id="333" r:id="rId29"/>
    <p:sldId id="309" r:id="rId30"/>
    <p:sldId id="310" r:id="rId31"/>
    <p:sldId id="387" r:id="rId32"/>
    <p:sldId id="257" r:id="rId33"/>
    <p:sldId id="277" r:id="rId34"/>
    <p:sldId id="276" r:id="rId35"/>
    <p:sldId id="335" r:id="rId36"/>
    <p:sldId id="336" r:id="rId37"/>
    <p:sldId id="278" r:id="rId38"/>
    <p:sldId id="279" r:id="rId39"/>
    <p:sldId id="280" r:id="rId40"/>
    <p:sldId id="292" r:id="rId41"/>
    <p:sldId id="321" r:id="rId42"/>
    <p:sldId id="317" r:id="rId43"/>
    <p:sldId id="318" r:id="rId44"/>
    <p:sldId id="284" r:id="rId45"/>
    <p:sldId id="288" r:id="rId46"/>
    <p:sldId id="312" r:id="rId47"/>
    <p:sldId id="290" r:id="rId48"/>
    <p:sldId id="337" r:id="rId49"/>
    <p:sldId id="340" r:id="rId50"/>
    <p:sldId id="341" r:id="rId51"/>
    <p:sldId id="342" r:id="rId52"/>
    <p:sldId id="385" r:id="rId53"/>
    <p:sldId id="339" r:id="rId54"/>
    <p:sldId id="313" r:id="rId55"/>
    <p:sldId id="263" r:id="rId56"/>
    <p:sldId id="372" r:id="rId57"/>
    <p:sldId id="264" r:id="rId58"/>
    <p:sldId id="265" r:id="rId59"/>
    <p:sldId id="267" r:id="rId60"/>
    <p:sldId id="269" r:id="rId61"/>
    <p:sldId id="273" r:id="rId62"/>
    <p:sldId id="373" r:id="rId63"/>
    <p:sldId id="274" r:id="rId64"/>
    <p:sldId id="374" r:id="rId65"/>
    <p:sldId id="346" r:id="rId66"/>
    <p:sldId id="375" r:id="rId67"/>
    <p:sldId id="349" r:id="rId68"/>
    <p:sldId id="376" r:id="rId69"/>
    <p:sldId id="351" r:id="rId70"/>
    <p:sldId id="365" r:id="rId71"/>
    <p:sldId id="379" r:id="rId72"/>
    <p:sldId id="380" r:id="rId73"/>
    <p:sldId id="381" r:id="rId74"/>
    <p:sldId id="355" r:id="rId75"/>
    <p:sldId id="382" r:id="rId76"/>
    <p:sldId id="322" r:id="rId77"/>
    <p:sldId id="356" r:id="rId78"/>
    <p:sldId id="353" r:id="rId79"/>
    <p:sldId id="357" r:id="rId80"/>
    <p:sldId id="383" r:id="rId81"/>
    <p:sldId id="354" r:id="rId82"/>
    <p:sldId id="358" r:id="rId83"/>
    <p:sldId id="359" r:id="rId84"/>
    <p:sldId id="384" r:id="rId85"/>
    <p:sldId id="369" r:id="rId86"/>
    <p:sldId id="370" r:id="rId87"/>
    <p:sldId id="338" r:id="rId88"/>
    <p:sldId id="345" r:id="rId89"/>
  </p:sldIdLst>
  <p:sldSz cx="12192000" cy="6858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8" autoAdjust="0"/>
    <p:restoredTop sz="94660"/>
  </p:normalViewPr>
  <p:slideViewPr>
    <p:cSldViewPr snapToGrid="0">
      <p:cViewPr varScale="1">
        <p:scale>
          <a:sx n="141" d="100"/>
          <a:sy n="141" d="100"/>
        </p:scale>
        <p:origin x="132" y="6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8" name="Slide Number Placeholder 5">
            <a:extLst>
              <a:ext uri="{FF2B5EF4-FFF2-40B4-BE49-F238E27FC236}">
                <a16:creationId xmlns:a16="http://schemas.microsoft.com/office/drawing/2014/main" id="{F93BD4FA-08FD-B645-9A95-0C62F16578D8}"/>
              </a:ext>
            </a:extLst>
          </p:cNvPr>
          <p:cNvSpPr txBox="1">
            <a:spLocks/>
          </p:cNvSpPr>
          <p:nvPr/>
        </p:nvSpPr>
        <p:spPr>
          <a:xfrm>
            <a:off x="1957269"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tx2"/>
                </a:solidFill>
              </a:rPr>
              <a:t>U.S. Department of Commerce | National Oceanic and Atmospheric Administration | National Marine Fisheries Service</a:t>
            </a:r>
          </a:p>
        </p:txBody>
      </p:sp>
      <p:sp>
        <p:nvSpPr>
          <p:cNvPr id="13" name="Freeform 12">
            <a:extLst>
              <a:ext uri="{FF2B5EF4-FFF2-40B4-BE49-F238E27FC236}">
                <a16:creationId xmlns:a16="http://schemas.microsoft.com/office/drawing/2014/main" id="{C63858EB-D335-0C46-9C26-C590590CBE62}"/>
              </a:ext>
            </a:extLst>
          </p:cNvPr>
          <p:cNvSpPr/>
          <p:nvPr/>
        </p:nvSpPr>
        <p:spPr>
          <a:xfrm rot="10800000">
            <a:off x="-1" y="-4"/>
            <a:ext cx="2178925" cy="6370522"/>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7DD111B-4E7C-1940-B347-33E4459FD8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088" y="291480"/>
            <a:ext cx="2155088" cy="981763"/>
          </a:xfrm>
          <a:prstGeom prst="rect">
            <a:avLst/>
          </a:prstGeom>
          <a:noFill/>
          <a:ln>
            <a:noFill/>
          </a:ln>
        </p:spPr>
      </p:pic>
    </p:spTree>
    <p:extLst>
      <p:ext uri="{BB962C8B-B14F-4D97-AF65-F5344CB8AC3E}">
        <p14:creationId xmlns:p14="http://schemas.microsoft.com/office/powerpoint/2010/main" val="1762858241"/>
      </p:ext>
    </p:extLst>
  </p:cSld>
  <p:clrMapOvr>
    <a:masterClrMapping/>
  </p:clrMapOvr>
  <p:extLst>
    <p:ext uri="{DCECCB84-F9BA-43D5-87BE-67443E8EF086}">
      <p15:sldGuideLst xmlns:p15="http://schemas.microsoft.com/office/powerpoint/2012/main">
        <p15:guide id="1" orient="horz" pos="2160">
          <p15:clr>
            <a:srgbClr val="FBAE40"/>
          </p15:clr>
        </p15:guide>
        <p15:guide id="2" pos="13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Image Divider">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223482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2312622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nimal Swoosh">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187C988-18CB-EA44-9F9E-B67E21717891}"/>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5" name="TextBox 4">
            <a:extLst>
              <a:ext uri="{FF2B5EF4-FFF2-40B4-BE49-F238E27FC236}">
                <a16:creationId xmlns:a16="http://schemas.microsoft.com/office/drawing/2014/main" id="{FEE73040-B389-EF4E-9D11-3B151971C1A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6" name="Freeform 5">
            <a:extLst>
              <a:ext uri="{FF2B5EF4-FFF2-40B4-BE49-F238E27FC236}">
                <a16:creationId xmlns:a16="http://schemas.microsoft.com/office/drawing/2014/main" id="{34BED8C5-FA7A-944D-9C00-5BBC0E72C442}"/>
              </a:ext>
            </a:extLst>
          </p:cNvPr>
          <p:cNvSpPr/>
          <p:nvPr userDrawn="1"/>
        </p:nvSpPr>
        <p:spPr>
          <a:xfrm rot="16200000" flipH="1">
            <a:off x="9882744" y="4548741"/>
            <a:ext cx="1217592" cy="340092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49500">
                <a:srgbClr val="84C4CC">
                  <a:alpha val="30000"/>
                </a:srgb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2363859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imal Swoosh_Teal Foot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919294-428D-CA42-B3A7-CC09A6762897}"/>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Slide Number Placeholder 5">
            <a:extLst>
              <a:ext uri="{FF2B5EF4-FFF2-40B4-BE49-F238E27FC236}">
                <a16:creationId xmlns:a16="http://schemas.microsoft.com/office/drawing/2014/main" id="{5187C988-18CB-EA44-9F9E-B67E21717891}"/>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5" name="TextBox 4">
            <a:extLst>
              <a:ext uri="{FF2B5EF4-FFF2-40B4-BE49-F238E27FC236}">
                <a16:creationId xmlns:a16="http://schemas.microsoft.com/office/drawing/2014/main" id="{FEE73040-B389-EF4E-9D11-3B151971C1A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6" name="Freeform 5">
            <a:extLst>
              <a:ext uri="{FF2B5EF4-FFF2-40B4-BE49-F238E27FC236}">
                <a16:creationId xmlns:a16="http://schemas.microsoft.com/office/drawing/2014/main" id="{34BED8C5-FA7A-944D-9C00-5BBC0E72C442}"/>
              </a:ext>
            </a:extLst>
          </p:cNvPr>
          <p:cNvSpPr/>
          <p:nvPr userDrawn="1"/>
        </p:nvSpPr>
        <p:spPr>
          <a:xfrm rot="16200000" flipH="1">
            <a:off x="9882744" y="4548741"/>
            <a:ext cx="1217592" cy="340092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49500">
                <a:srgbClr val="84C4CC">
                  <a:alpha val="30000"/>
                </a:srgb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80151951"/>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nimal Logo Swoosh ">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E7EF6C5-83E4-9945-94D0-030B8BB2F605}"/>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6" name="TextBox 5">
            <a:extLst>
              <a:ext uri="{FF2B5EF4-FFF2-40B4-BE49-F238E27FC236}">
                <a16:creationId xmlns:a16="http://schemas.microsoft.com/office/drawing/2014/main" id="{DB07A6B5-BCC1-0347-89DE-D3D3FA3CC557}"/>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8" name="Freeform 7">
            <a:extLst>
              <a:ext uri="{FF2B5EF4-FFF2-40B4-BE49-F238E27FC236}">
                <a16:creationId xmlns:a16="http://schemas.microsoft.com/office/drawing/2014/main" id="{F1E1A45F-4BC2-0440-A866-C4D9C38FA67B}"/>
              </a:ext>
            </a:extLst>
          </p:cNvPr>
          <p:cNvSpPr/>
          <p:nvPr userDrawn="1"/>
        </p:nvSpPr>
        <p:spPr>
          <a:xfrm rot="5400000" flipV="1">
            <a:off x="8567307" y="325252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99000">
                <a:schemeClr val="bg2">
                  <a:lumMod val="75000"/>
                  <a:alpha val="8785"/>
                </a:schemeClr>
              </a:gs>
              <a:gs pos="0">
                <a:schemeClr val="bg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8">
            <a:extLst>
              <a:ext uri="{FF2B5EF4-FFF2-40B4-BE49-F238E27FC236}">
                <a16:creationId xmlns:a16="http://schemas.microsoft.com/office/drawing/2014/main" id="{B5BB2B7D-4FB9-694E-9AF9-881CD0EBB2BD}"/>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descr="NOAA Fisheries logo">
            <a:extLst>
              <a:ext uri="{FF2B5EF4-FFF2-40B4-BE49-F238E27FC236}">
                <a16:creationId xmlns:a16="http://schemas.microsoft.com/office/drawing/2014/main" id="{42E22EE0-9C57-2547-9FA9-294C05E9F8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73288078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nimal Logo Swoosh_Teal Footer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5DA40C-09A7-D442-B232-56243386A9D8}"/>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5">
            <a:extLst>
              <a:ext uri="{FF2B5EF4-FFF2-40B4-BE49-F238E27FC236}">
                <a16:creationId xmlns:a16="http://schemas.microsoft.com/office/drawing/2014/main" id="{8E7EF6C5-83E4-9945-94D0-030B8BB2F605}"/>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6" name="TextBox 5">
            <a:extLst>
              <a:ext uri="{FF2B5EF4-FFF2-40B4-BE49-F238E27FC236}">
                <a16:creationId xmlns:a16="http://schemas.microsoft.com/office/drawing/2014/main" id="{DB07A6B5-BCC1-0347-89DE-D3D3FA3CC557}"/>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9" name="Freeform 8">
            <a:extLst>
              <a:ext uri="{FF2B5EF4-FFF2-40B4-BE49-F238E27FC236}">
                <a16:creationId xmlns:a16="http://schemas.microsoft.com/office/drawing/2014/main" id="{3DACC1A8-794B-A44F-A7AC-1F2EA724975A}"/>
              </a:ext>
            </a:extLst>
          </p:cNvPr>
          <p:cNvSpPr/>
          <p:nvPr userDrawn="1"/>
        </p:nvSpPr>
        <p:spPr>
          <a:xfrm rot="5400000" flipV="1">
            <a:off x="8567305" y="323330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0">
                <a:schemeClr val="accent1"/>
              </a:gs>
              <a:gs pos="100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93B7B402-DA58-EB41-8E17-5B6ED2B5277B}"/>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descr="NOAA Fisheries logo">
            <a:extLst>
              <a:ext uri="{FF2B5EF4-FFF2-40B4-BE49-F238E27FC236}">
                <a16:creationId xmlns:a16="http://schemas.microsoft.com/office/drawing/2014/main" id="{A46518CF-2A9A-BD49-8615-32EE10C1EB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4053812359"/>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Image Divider">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343961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300976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qua footer sm">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15E8329F-D41A-9149-BC0A-1D46AD80AAFD}"/>
              </a:ext>
            </a:extLst>
          </p:cNvPr>
          <p:cNvSpPr/>
          <p:nvPr userDrawn="1"/>
        </p:nvSpPr>
        <p:spPr>
          <a:xfrm rot="5400000" flipV="1">
            <a:off x="8567307" y="325252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99000">
                <a:schemeClr val="bg2">
                  <a:lumMod val="75000"/>
                </a:schemeClr>
              </a:gs>
              <a:gs pos="0">
                <a:schemeClr val="bg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Freeform 3">
            <a:extLst>
              <a:ext uri="{FF2B5EF4-FFF2-40B4-BE49-F238E27FC236}">
                <a16:creationId xmlns:a16="http://schemas.microsoft.com/office/drawing/2014/main" id="{D37BE76C-8200-0840-8FDE-341E7DC53ED4}"/>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0B63F7BF-CE1E-4443-9159-743E539A49FA}"/>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7" name="TextBox 6">
            <a:extLst>
              <a:ext uri="{FF2B5EF4-FFF2-40B4-BE49-F238E27FC236}">
                <a16:creationId xmlns:a16="http://schemas.microsoft.com/office/drawing/2014/main" id="{F862C621-20CB-994A-864D-5CA183C42E98}"/>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pic>
        <p:nvPicPr>
          <p:cNvPr id="9" name="Picture 8" descr="NOAA Fisheries logo">
            <a:extLst>
              <a:ext uri="{FF2B5EF4-FFF2-40B4-BE49-F238E27FC236}">
                <a16:creationId xmlns:a16="http://schemas.microsoft.com/office/drawing/2014/main" id="{A93BF77C-916C-304D-BF99-4C278AFE17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14920317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avy footer 2">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F73F8E5-8E34-424B-9469-B2E86C5C5041}"/>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rgbClr val="07477D">
                  <a:alpha val="34000"/>
                </a:srgbClr>
              </a:gs>
              <a:gs pos="42000">
                <a:srgbClr val="07477D">
                  <a:alpha val="0"/>
                </a:srgb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E1A06F2B-8E81-7F4F-B30B-DAB9DFCC7AA1}"/>
              </a:ext>
            </a:extLst>
          </p:cNvPr>
          <p:cNvSpPr/>
          <p:nvPr userDrawn="1"/>
        </p:nvSpPr>
        <p:spPr>
          <a:xfrm>
            <a:off x="0" y="6391374"/>
            <a:ext cx="12192000" cy="466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Slide Number Placeholder 5">
            <a:extLst>
              <a:ext uri="{FF2B5EF4-FFF2-40B4-BE49-F238E27FC236}">
                <a16:creationId xmlns:a16="http://schemas.microsoft.com/office/drawing/2014/main" id="{60664F76-C42F-AF43-8503-B59506A3F33F}"/>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9" name="TextBox 18">
            <a:extLst>
              <a:ext uri="{FF2B5EF4-FFF2-40B4-BE49-F238E27FC236}">
                <a16:creationId xmlns:a16="http://schemas.microsoft.com/office/drawing/2014/main" id="{650C3681-2CFF-5947-BAE0-FF53BCA5DD6D}"/>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20" name="Freeform 19">
            <a:extLst>
              <a:ext uri="{FF2B5EF4-FFF2-40B4-BE49-F238E27FC236}">
                <a16:creationId xmlns:a16="http://schemas.microsoft.com/office/drawing/2014/main" id="{ABBB4C42-3950-3B49-A3AD-4999C06DAC6E}"/>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NOAA Fisheries logo">
            <a:extLst>
              <a:ext uri="{FF2B5EF4-FFF2-40B4-BE49-F238E27FC236}">
                <a16:creationId xmlns:a16="http://schemas.microsoft.com/office/drawing/2014/main" id="{29BE4E0F-24BD-A44C-969B-036BB24272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666720349"/>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lue1 Title Slide">
    <p:bg>
      <p:bgPr>
        <a:solidFill>
          <a:srgbClr val="0055A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57269" y="1796483"/>
            <a:ext cx="9572331" cy="1772793"/>
          </a:xfrm>
        </p:spPr>
        <p:txBody>
          <a:bodyPr lIns="0" tIns="0" rIns="0" bIns="0" anchor="b"/>
          <a:lstStyle>
            <a:lvl1pPr algn="l">
              <a:defRPr sz="7200">
                <a:solidFill>
                  <a:schemeClr val="accent5"/>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57269" y="3569273"/>
            <a:ext cx="95723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7" name="Slide Number Placeholder 5">
            <a:extLst>
              <a:ext uri="{FF2B5EF4-FFF2-40B4-BE49-F238E27FC236}">
                <a16:creationId xmlns:a16="http://schemas.microsoft.com/office/drawing/2014/main" id="{C4A2006C-163A-EF41-8C30-1600F269BC16}"/>
              </a:ext>
            </a:extLst>
          </p:cNvPr>
          <p:cNvSpPr txBox="1">
            <a:spLocks/>
          </p:cNvSpPr>
          <p:nvPr/>
        </p:nvSpPr>
        <p:spPr>
          <a:xfrm>
            <a:off x="1957269"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5"/>
                </a:solidFill>
              </a:rPr>
              <a:t>U.S. Department of Commerce | National Oceanic and Atmospheric Administration | National Marine Fisheries Service</a:t>
            </a:r>
          </a:p>
        </p:txBody>
      </p:sp>
      <p:sp>
        <p:nvSpPr>
          <p:cNvPr id="10" name="Freeform 9">
            <a:extLst>
              <a:ext uri="{FF2B5EF4-FFF2-40B4-BE49-F238E27FC236}">
                <a16:creationId xmlns:a16="http://schemas.microsoft.com/office/drawing/2014/main" id="{A06BF5A6-B6F3-0D45-A23B-1B9F66AC072B}"/>
              </a:ext>
            </a:extLst>
          </p:cNvPr>
          <p:cNvSpPr/>
          <p:nvPr/>
        </p:nvSpPr>
        <p:spPr>
          <a:xfrm rot="10800000">
            <a:off x="-1" y="-4"/>
            <a:ext cx="2178925" cy="6370522"/>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CB7490-CBBE-8845-B8A0-DE1A9C454B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088" y="291480"/>
            <a:ext cx="2155088" cy="981763"/>
          </a:xfrm>
          <a:prstGeom prst="rect">
            <a:avLst/>
          </a:prstGeom>
          <a:noFill/>
          <a:ln>
            <a:noFill/>
          </a:ln>
        </p:spPr>
      </p:pic>
    </p:spTree>
    <p:extLst>
      <p:ext uri="{BB962C8B-B14F-4D97-AF65-F5344CB8AC3E}">
        <p14:creationId xmlns:p14="http://schemas.microsoft.com/office/powerpoint/2010/main" val="3765862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Image Divider">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695718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eal Divider">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588465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Blue1 Divider">
    <p:bg>
      <p:bgPr>
        <a:solidFill>
          <a:srgbClr val="0055A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572331" cy="1772793"/>
          </a:xfrm>
        </p:spPr>
        <p:txBody>
          <a:bodyPr lIns="0" tIns="0" rIns="0" bIns="0" anchor="b"/>
          <a:lstStyle>
            <a:lvl1pPr algn="l">
              <a:defRPr sz="7200">
                <a:solidFill>
                  <a:schemeClr val="accent5"/>
                </a:solidFill>
              </a:defRPr>
            </a:lvl1pPr>
          </a:lstStyle>
          <a:p>
            <a:r>
              <a:rPr lang="en-US" dirty="0"/>
              <a:t>Click to edit Divider Page</a:t>
            </a:r>
          </a:p>
        </p:txBody>
      </p:sp>
      <p:sp>
        <p:nvSpPr>
          <p:cNvPr id="3" name="Subtitle 2"/>
          <p:cNvSpPr>
            <a:spLocks noGrp="1"/>
          </p:cNvSpPr>
          <p:nvPr>
            <p:ph type="subTitle" idx="1"/>
          </p:nvPr>
        </p:nvSpPr>
        <p:spPr>
          <a:xfrm>
            <a:off x="1957269" y="3569273"/>
            <a:ext cx="95723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7" name="Freeform 6">
            <a:extLst>
              <a:ext uri="{FF2B5EF4-FFF2-40B4-BE49-F238E27FC236}">
                <a16:creationId xmlns:a16="http://schemas.microsoft.com/office/drawing/2014/main" id="{3162FB5A-ADBD-B14D-AF64-EB75451A148D}"/>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reeform 10">
            <a:extLst>
              <a:ext uri="{FF2B5EF4-FFF2-40B4-BE49-F238E27FC236}">
                <a16:creationId xmlns:a16="http://schemas.microsoft.com/office/drawing/2014/main" id="{E85F2145-4063-AD49-9531-AF81FD280D48}"/>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NOAA Fisheries logo">
            <a:extLst>
              <a:ext uri="{FF2B5EF4-FFF2-40B4-BE49-F238E27FC236}">
                <a16:creationId xmlns:a16="http://schemas.microsoft.com/office/drawing/2014/main" id="{54FE8443-2032-754E-913B-6856C50805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2137797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Blue2 Divi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solidFill>
                  <a:schemeClr val="accent1">
                    <a:lumMod val="40000"/>
                    <a:lumOff val="60000"/>
                  </a:schemeClr>
                </a:solidFill>
              </a:defRPr>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8" name="Freeform 7">
            <a:extLst>
              <a:ext uri="{FF2B5EF4-FFF2-40B4-BE49-F238E27FC236}">
                <a16:creationId xmlns:a16="http://schemas.microsoft.com/office/drawing/2014/main" id="{77BB6727-CC3F-B844-9A16-D108E92D025C}"/>
              </a:ext>
            </a:extLst>
          </p:cNvPr>
          <p:cNvSpPr/>
          <p:nvPr userDrawn="1"/>
        </p:nvSpPr>
        <p:spPr>
          <a:xfrm rot="10800000">
            <a:off x="-9" y="-3"/>
            <a:ext cx="2515205" cy="675807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reeform 10">
            <a:extLst>
              <a:ext uri="{FF2B5EF4-FFF2-40B4-BE49-F238E27FC236}">
                <a16:creationId xmlns:a16="http://schemas.microsoft.com/office/drawing/2014/main" id="{9AC64324-5346-F24B-9A44-E82637EB58BB}"/>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NOAA Fisheries logo">
            <a:extLst>
              <a:ext uri="{FF2B5EF4-FFF2-40B4-BE49-F238E27FC236}">
                <a16:creationId xmlns:a16="http://schemas.microsoft.com/office/drawing/2014/main" id="{8AA09001-D767-5B40-950E-0181716110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468060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4014037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711805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3247367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2412246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6842338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109006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ue2 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57269" y="1796483"/>
            <a:ext cx="9610731" cy="1772793"/>
          </a:xfrm>
        </p:spPr>
        <p:txBody>
          <a:bodyPr lIns="0" tIns="0" rIns="0" bIns="0" anchor="b"/>
          <a:lstStyle>
            <a:lvl1pPr algn="l">
              <a:defRPr sz="7200">
                <a:solidFill>
                  <a:schemeClr val="accent1">
                    <a:lumMod val="40000"/>
                    <a:lumOff val="60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7" name="Slide Number Placeholder 5">
            <a:extLst>
              <a:ext uri="{FF2B5EF4-FFF2-40B4-BE49-F238E27FC236}">
                <a16:creationId xmlns:a16="http://schemas.microsoft.com/office/drawing/2014/main" id="{B94303F3-E1C0-5F41-AC87-D745C93D50F1}"/>
              </a:ext>
            </a:extLst>
          </p:cNvPr>
          <p:cNvSpPr txBox="1">
            <a:spLocks/>
          </p:cNvSpPr>
          <p:nvPr/>
        </p:nvSpPr>
        <p:spPr>
          <a:xfrm>
            <a:off x="1957269"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tx2"/>
                </a:solidFill>
              </a:rPr>
              <a:t>U.S. Department of Commerce | National Oceanic and Atmospheric Administration | National Marine Fisheries Service</a:t>
            </a:r>
          </a:p>
        </p:txBody>
      </p:sp>
      <p:sp>
        <p:nvSpPr>
          <p:cNvPr id="8" name="Freeform 7">
            <a:extLst>
              <a:ext uri="{FF2B5EF4-FFF2-40B4-BE49-F238E27FC236}">
                <a16:creationId xmlns:a16="http://schemas.microsoft.com/office/drawing/2014/main" id="{8566D0B6-FE78-1741-BBD2-063886CED31A}"/>
              </a:ext>
            </a:extLst>
          </p:cNvPr>
          <p:cNvSpPr/>
          <p:nvPr/>
        </p:nvSpPr>
        <p:spPr>
          <a:xfrm rot="10800000">
            <a:off x="-1" y="-4"/>
            <a:ext cx="2178925" cy="6370522"/>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26D8E6-4D11-5145-A015-9549EF5F08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088" y="291480"/>
            <a:ext cx="2155088" cy="981763"/>
          </a:xfrm>
          <a:prstGeom prst="rect">
            <a:avLst/>
          </a:prstGeom>
          <a:noFill/>
          <a:ln>
            <a:noFill/>
          </a:ln>
        </p:spPr>
      </p:pic>
    </p:spTree>
    <p:extLst>
      <p:ext uri="{BB962C8B-B14F-4D97-AF65-F5344CB8AC3E}">
        <p14:creationId xmlns:p14="http://schemas.microsoft.com/office/powerpoint/2010/main" val="1913494081"/>
      </p:ext>
    </p:extLst>
  </p:cSld>
  <p:clrMapOvr>
    <a:masterClrMapping/>
  </p:clrMapOvr>
  <p:extLst>
    <p:ext uri="{DCECCB84-F9BA-43D5-87BE-67443E8EF086}">
      <p15:sldGuideLst xmlns:p15="http://schemas.microsoft.com/office/powerpoint/2012/main">
        <p15:guide id="1" orient="horz" pos="2160">
          <p15:clr>
            <a:srgbClr val="FBAE40"/>
          </p15:clr>
        </p15:guide>
        <p15:guide id="2" pos="122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lvl1pPr>
              <a:defRPr>
                <a:solidFill>
                  <a:srgbClr val="FFFFFF"/>
                </a:solidFill>
              </a:defRPr>
            </a:lvl1p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p:nvSpPr>
        <p:spPr>
          <a:xfrm>
            <a:off x="-12253" y="441716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68005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83566592"/>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2533167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3048746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712813645"/>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12184781"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bg1"/>
              </a:solidFill>
            </a:endParaRPr>
          </a:p>
        </p:txBody>
      </p:sp>
      <p:sp>
        <p:nvSpPr>
          <p:cNvPr id="2" name="Title 1"/>
          <p:cNvSpPr>
            <a:spLocks noGrp="1"/>
          </p:cNvSpPr>
          <p:nvPr>
            <p:ph type="title" hasCustomPrompt="1"/>
          </p:nvPr>
        </p:nvSpPr>
        <p:spPr>
          <a:xfrm>
            <a:off x="609599" y="457169"/>
            <a:ext cx="109728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415623"/>
            <a:ext cx="109728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185795852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25423" y="-30696"/>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bg1"/>
              </a:solidFill>
            </a:endParaRPr>
          </a:p>
        </p:txBody>
      </p:sp>
      <p:sp>
        <p:nvSpPr>
          <p:cNvPr id="2" name="Title 1"/>
          <p:cNvSpPr>
            <a:spLocks noGrp="1"/>
          </p:cNvSpPr>
          <p:nvPr>
            <p:ph type="title" hasCustomPrompt="1"/>
          </p:nvPr>
        </p:nvSpPr>
        <p:spPr>
          <a:xfrm>
            <a:off x="609599" y="457200"/>
            <a:ext cx="109728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415654"/>
            <a:ext cx="109728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36358181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4171253655"/>
      </p:ext>
    </p:extLst>
  </p:cSld>
  <p:clrMapOvr>
    <a:masterClrMapping/>
  </p:clrMapOvr>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639444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avy footer 1">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891AA944-878A-9A48-8554-84EFA0C90489}"/>
              </a:ext>
            </a:extLst>
          </p:cNvPr>
          <p:cNvSpPr/>
          <p:nvPr userDrawn="1"/>
        </p:nvSpPr>
        <p:spPr>
          <a:xfrm>
            <a:off x="9230627" y="1116530"/>
            <a:ext cx="2964432" cy="5741469"/>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3B90BEAA-AF94-DC47-9758-2DCCD94F335B}"/>
              </a:ext>
            </a:extLst>
          </p:cNvPr>
          <p:cNvSpPr/>
          <p:nvPr userDrawn="1"/>
        </p:nvSpPr>
        <p:spPr>
          <a:xfrm>
            <a:off x="1" y="6391374"/>
            <a:ext cx="11145212" cy="466627"/>
          </a:xfrm>
          <a:prstGeom prst="rect">
            <a:avLst/>
          </a:prstGeom>
          <a:gradFill flip="none" rotWithShape="1">
            <a:gsLst>
              <a:gs pos="45000">
                <a:schemeClr val="tx2">
                  <a:alpha val="83000"/>
                </a:schemeClr>
              </a:gs>
              <a:gs pos="100000">
                <a:schemeClr val="tx2"/>
              </a:gs>
              <a:gs pos="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lide Number Placeholder 5">
            <a:extLst>
              <a:ext uri="{FF2B5EF4-FFF2-40B4-BE49-F238E27FC236}">
                <a16:creationId xmlns:a16="http://schemas.microsoft.com/office/drawing/2014/main" id="{93875E4F-3818-A540-AB42-4BE244E003AC}"/>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5" name="TextBox 14">
            <a:extLst>
              <a:ext uri="{FF2B5EF4-FFF2-40B4-BE49-F238E27FC236}">
                <a16:creationId xmlns:a16="http://schemas.microsoft.com/office/drawing/2014/main" id="{D118633E-F7EB-5542-818F-D77C9806BBA9}"/>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18" name="Freeform 17">
            <a:extLst>
              <a:ext uri="{FF2B5EF4-FFF2-40B4-BE49-F238E27FC236}">
                <a16:creationId xmlns:a16="http://schemas.microsoft.com/office/drawing/2014/main" id="{FF8916F3-4265-4546-9E9A-A97962815CA5}"/>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NOAA Fisheries logo">
            <a:extLst>
              <a:ext uri="{FF2B5EF4-FFF2-40B4-BE49-F238E27FC236}">
                <a16:creationId xmlns:a16="http://schemas.microsoft.com/office/drawing/2014/main" id="{D3E3EDC6-407C-0E4F-96D7-DE134E67A0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4277524762"/>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3485686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qua footer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89FDCE-4A12-854A-8643-B00BEEE4D471}"/>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7">
            <a:extLst>
              <a:ext uri="{FF2B5EF4-FFF2-40B4-BE49-F238E27FC236}">
                <a16:creationId xmlns:a16="http://schemas.microsoft.com/office/drawing/2014/main" id="{891AA944-878A-9A48-8554-84EFA0C90489}"/>
              </a:ext>
            </a:extLst>
          </p:cNvPr>
          <p:cNvSpPr/>
          <p:nvPr userDrawn="1"/>
        </p:nvSpPr>
        <p:spPr>
          <a:xfrm>
            <a:off x="9230627" y="1116530"/>
            <a:ext cx="2964432" cy="5741469"/>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tx2"/>
              </a:gs>
              <a:gs pos="0">
                <a:schemeClr val="tx2">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Slide Number Placeholder 5">
            <a:extLst>
              <a:ext uri="{FF2B5EF4-FFF2-40B4-BE49-F238E27FC236}">
                <a16:creationId xmlns:a16="http://schemas.microsoft.com/office/drawing/2014/main" id="{2719834A-6841-384B-AE22-4DDBF00C023A}"/>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16" name="TextBox 15">
            <a:extLst>
              <a:ext uri="{FF2B5EF4-FFF2-40B4-BE49-F238E27FC236}">
                <a16:creationId xmlns:a16="http://schemas.microsoft.com/office/drawing/2014/main" id="{D7E67B4F-7490-8F42-BA4D-C7C60C716D4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17" name="Freeform 16">
            <a:extLst>
              <a:ext uri="{FF2B5EF4-FFF2-40B4-BE49-F238E27FC236}">
                <a16:creationId xmlns:a16="http://schemas.microsoft.com/office/drawing/2014/main" id="{7BEB0FDE-1CCC-354B-AB98-8BE3477EEF1C}"/>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NOAA Fisheries logo">
            <a:extLst>
              <a:ext uri="{FF2B5EF4-FFF2-40B4-BE49-F238E27FC236}">
                <a16:creationId xmlns:a16="http://schemas.microsoft.com/office/drawing/2014/main" id="{4A46996E-75AA-CD40-BEAE-E4AD38F298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10917816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avy footer 2">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F73F8E5-8E34-424B-9469-B2E86C5C5041}"/>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rgbClr val="07477D">
                  <a:alpha val="34000"/>
                </a:srgbClr>
              </a:gs>
              <a:gs pos="42000">
                <a:srgbClr val="07477D">
                  <a:alpha val="0"/>
                </a:srgb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E1A06F2B-8E81-7F4F-B30B-DAB9DFCC7AA1}"/>
              </a:ext>
            </a:extLst>
          </p:cNvPr>
          <p:cNvSpPr/>
          <p:nvPr userDrawn="1"/>
        </p:nvSpPr>
        <p:spPr>
          <a:xfrm>
            <a:off x="0" y="6391374"/>
            <a:ext cx="12192000" cy="466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Slide Number Placeholder 5">
            <a:extLst>
              <a:ext uri="{FF2B5EF4-FFF2-40B4-BE49-F238E27FC236}">
                <a16:creationId xmlns:a16="http://schemas.microsoft.com/office/drawing/2014/main" id="{60664F76-C42F-AF43-8503-B59506A3F33F}"/>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9" name="TextBox 18">
            <a:extLst>
              <a:ext uri="{FF2B5EF4-FFF2-40B4-BE49-F238E27FC236}">
                <a16:creationId xmlns:a16="http://schemas.microsoft.com/office/drawing/2014/main" id="{650C3681-2CFF-5947-BAE0-FF53BCA5DD6D}"/>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20" name="Freeform 19">
            <a:extLst>
              <a:ext uri="{FF2B5EF4-FFF2-40B4-BE49-F238E27FC236}">
                <a16:creationId xmlns:a16="http://schemas.microsoft.com/office/drawing/2014/main" id="{ABBB4C42-3950-3B49-A3AD-4999C06DAC6E}"/>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NOAA Fisheries logo">
            <a:extLst>
              <a:ext uri="{FF2B5EF4-FFF2-40B4-BE49-F238E27FC236}">
                <a16:creationId xmlns:a16="http://schemas.microsoft.com/office/drawing/2014/main" id="{29BE4E0F-24BD-A44C-969B-036BB24272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12605432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qua foote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844970-7F4A-D541-BB16-02D9FE93EFBA}"/>
              </a:ext>
            </a:extLst>
          </p:cNvPr>
          <p:cNvSpPr/>
          <p:nvPr userDrawn="1"/>
        </p:nvSpPr>
        <p:spPr>
          <a:xfrm>
            <a:off x="0" y="6391374"/>
            <a:ext cx="12192000" cy="466627"/>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Slide Number Placeholder 5"/>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14" name="TextBox 13"/>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5" name="Freeform 4">
            <a:extLst>
              <a:ext uri="{FF2B5EF4-FFF2-40B4-BE49-F238E27FC236}">
                <a16:creationId xmlns:a16="http://schemas.microsoft.com/office/drawing/2014/main" id="{7D6243E8-9C72-4344-94EF-F60AFF95A6A6}"/>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chemeClr val="bg2">
                  <a:lumMod val="90000"/>
                </a:schemeClr>
              </a:gs>
              <a:gs pos="50000">
                <a:schemeClr val="bg2">
                  <a:alpha val="0"/>
                </a:scheme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Freeform 7">
            <a:extLst>
              <a:ext uri="{FF2B5EF4-FFF2-40B4-BE49-F238E27FC236}">
                <a16:creationId xmlns:a16="http://schemas.microsoft.com/office/drawing/2014/main" id="{151910D7-953F-564B-97DB-5473B1EB0B95}"/>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NOAA Fisheries logo">
            <a:extLst>
              <a:ext uri="{FF2B5EF4-FFF2-40B4-BE49-F238E27FC236}">
                <a16:creationId xmlns:a16="http://schemas.microsoft.com/office/drawing/2014/main" id="{9381F619-72DF-984A-8E74-FE1830BBA6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26602677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qua footer sm">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15E8329F-D41A-9149-BC0A-1D46AD80AAFD}"/>
              </a:ext>
            </a:extLst>
          </p:cNvPr>
          <p:cNvSpPr/>
          <p:nvPr userDrawn="1"/>
        </p:nvSpPr>
        <p:spPr>
          <a:xfrm rot="5400000" flipV="1">
            <a:off x="8567307" y="325252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99000">
                <a:schemeClr val="bg2">
                  <a:lumMod val="75000"/>
                </a:schemeClr>
              </a:gs>
              <a:gs pos="0">
                <a:schemeClr val="bg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Freeform 3">
            <a:extLst>
              <a:ext uri="{FF2B5EF4-FFF2-40B4-BE49-F238E27FC236}">
                <a16:creationId xmlns:a16="http://schemas.microsoft.com/office/drawing/2014/main" id="{D37BE76C-8200-0840-8FDE-341E7DC53ED4}"/>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0B63F7BF-CE1E-4443-9159-743E539A49FA}"/>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7" name="TextBox 6">
            <a:extLst>
              <a:ext uri="{FF2B5EF4-FFF2-40B4-BE49-F238E27FC236}">
                <a16:creationId xmlns:a16="http://schemas.microsoft.com/office/drawing/2014/main" id="{F862C621-20CB-994A-864D-5CA183C42E98}"/>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pic>
        <p:nvPicPr>
          <p:cNvPr id="9" name="Picture 8" descr="NOAA Fisheries logo">
            <a:extLst>
              <a:ext uri="{FF2B5EF4-FFF2-40B4-BE49-F238E27FC236}">
                <a16:creationId xmlns:a16="http://schemas.microsoft.com/office/drawing/2014/main" id="{A93BF77C-916C-304D-BF99-4C278AFE17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889143451"/>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219320173"/>
      </p:ext>
    </p:extLst>
  </p:cSld>
  <p:clrMapOvr>
    <a:masterClrMapping/>
  </p:clrMapOvr>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5265246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inimal Swoosh">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187C988-18CB-EA44-9F9E-B67E21717891}"/>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5" name="TextBox 4">
            <a:extLst>
              <a:ext uri="{FF2B5EF4-FFF2-40B4-BE49-F238E27FC236}">
                <a16:creationId xmlns:a16="http://schemas.microsoft.com/office/drawing/2014/main" id="{FEE73040-B389-EF4E-9D11-3B151971C1A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6" name="Freeform 5">
            <a:extLst>
              <a:ext uri="{FF2B5EF4-FFF2-40B4-BE49-F238E27FC236}">
                <a16:creationId xmlns:a16="http://schemas.microsoft.com/office/drawing/2014/main" id="{34BED8C5-FA7A-944D-9C00-5BBC0E72C442}"/>
              </a:ext>
            </a:extLst>
          </p:cNvPr>
          <p:cNvSpPr/>
          <p:nvPr userDrawn="1"/>
        </p:nvSpPr>
        <p:spPr>
          <a:xfrm rot="16200000" flipH="1">
            <a:off x="9882744" y="4548741"/>
            <a:ext cx="1217592" cy="340092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49500">
                <a:srgbClr val="84C4CC">
                  <a:alpha val="30000"/>
                </a:srgb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39034017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inimal Swoosh_Teal Foot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919294-428D-CA42-B3A7-CC09A6762897}"/>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Slide Number Placeholder 5">
            <a:extLst>
              <a:ext uri="{FF2B5EF4-FFF2-40B4-BE49-F238E27FC236}">
                <a16:creationId xmlns:a16="http://schemas.microsoft.com/office/drawing/2014/main" id="{5187C988-18CB-EA44-9F9E-B67E21717891}"/>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5" name="TextBox 4">
            <a:extLst>
              <a:ext uri="{FF2B5EF4-FFF2-40B4-BE49-F238E27FC236}">
                <a16:creationId xmlns:a16="http://schemas.microsoft.com/office/drawing/2014/main" id="{FEE73040-B389-EF4E-9D11-3B151971C1A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6" name="Freeform 5">
            <a:extLst>
              <a:ext uri="{FF2B5EF4-FFF2-40B4-BE49-F238E27FC236}">
                <a16:creationId xmlns:a16="http://schemas.microsoft.com/office/drawing/2014/main" id="{34BED8C5-FA7A-944D-9C00-5BBC0E72C442}"/>
              </a:ext>
            </a:extLst>
          </p:cNvPr>
          <p:cNvSpPr/>
          <p:nvPr userDrawn="1"/>
        </p:nvSpPr>
        <p:spPr>
          <a:xfrm rot="16200000" flipH="1">
            <a:off x="9882744" y="4548741"/>
            <a:ext cx="1217592" cy="340092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49500">
                <a:srgbClr val="84C4CC">
                  <a:alpha val="30000"/>
                </a:srgb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97768776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inimal Logo Swoosh ">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E7EF6C5-83E4-9945-94D0-030B8BB2F605}"/>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6" name="TextBox 5">
            <a:extLst>
              <a:ext uri="{FF2B5EF4-FFF2-40B4-BE49-F238E27FC236}">
                <a16:creationId xmlns:a16="http://schemas.microsoft.com/office/drawing/2014/main" id="{DB07A6B5-BCC1-0347-89DE-D3D3FA3CC557}"/>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8" name="Freeform 7">
            <a:extLst>
              <a:ext uri="{FF2B5EF4-FFF2-40B4-BE49-F238E27FC236}">
                <a16:creationId xmlns:a16="http://schemas.microsoft.com/office/drawing/2014/main" id="{F1E1A45F-4BC2-0440-A866-C4D9C38FA67B}"/>
              </a:ext>
            </a:extLst>
          </p:cNvPr>
          <p:cNvSpPr/>
          <p:nvPr userDrawn="1"/>
        </p:nvSpPr>
        <p:spPr>
          <a:xfrm rot="5400000" flipV="1">
            <a:off x="8567307" y="325252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99000">
                <a:schemeClr val="bg2">
                  <a:lumMod val="75000"/>
                  <a:alpha val="8785"/>
                </a:schemeClr>
              </a:gs>
              <a:gs pos="0">
                <a:schemeClr val="bg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8">
            <a:extLst>
              <a:ext uri="{FF2B5EF4-FFF2-40B4-BE49-F238E27FC236}">
                <a16:creationId xmlns:a16="http://schemas.microsoft.com/office/drawing/2014/main" id="{B5BB2B7D-4FB9-694E-9AF9-881CD0EBB2BD}"/>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descr="NOAA Fisheries logo">
            <a:extLst>
              <a:ext uri="{FF2B5EF4-FFF2-40B4-BE49-F238E27FC236}">
                <a16:creationId xmlns:a16="http://schemas.microsoft.com/office/drawing/2014/main" id="{42E22EE0-9C57-2547-9FA9-294C05E9F8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20213488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inimal Logo Swoosh_Teal Footer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5DA40C-09A7-D442-B232-56243386A9D8}"/>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5">
            <a:extLst>
              <a:ext uri="{FF2B5EF4-FFF2-40B4-BE49-F238E27FC236}">
                <a16:creationId xmlns:a16="http://schemas.microsoft.com/office/drawing/2014/main" id="{8E7EF6C5-83E4-9945-94D0-030B8BB2F605}"/>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6" name="TextBox 5">
            <a:extLst>
              <a:ext uri="{FF2B5EF4-FFF2-40B4-BE49-F238E27FC236}">
                <a16:creationId xmlns:a16="http://schemas.microsoft.com/office/drawing/2014/main" id="{DB07A6B5-BCC1-0347-89DE-D3D3FA3CC557}"/>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9" name="Freeform 8">
            <a:extLst>
              <a:ext uri="{FF2B5EF4-FFF2-40B4-BE49-F238E27FC236}">
                <a16:creationId xmlns:a16="http://schemas.microsoft.com/office/drawing/2014/main" id="{3DACC1A8-794B-A44F-A7AC-1F2EA724975A}"/>
              </a:ext>
            </a:extLst>
          </p:cNvPr>
          <p:cNvSpPr/>
          <p:nvPr userDrawn="1"/>
        </p:nvSpPr>
        <p:spPr>
          <a:xfrm rot="5400000" flipV="1">
            <a:off x="8567305" y="323330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0">
                <a:schemeClr val="accent1"/>
              </a:gs>
              <a:gs pos="100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93B7B402-DA58-EB41-8E17-5B6ED2B5277B}"/>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descr="NOAA Fisheries logo">
            <a:extLst>
              <a:ext uri="{FF2B5EF4-FFF2-40B4-BE49-F238E27FC236}">
                <a16:creationId xmlns:a16="http://schemas.microsoft.com/office/drawing/2014/main" id="{A46518CF-2A9A-BD49-8615-32EE10C1EB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51422763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avy footer 1">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891AA944-878A-9A48-8554-84EFA0C90489}"/>
              </a:ext>
            </a:extLst>
          </p:cNvPr>
          <p:cNvSpPr/>
          <p:nvPr userDrawn="1"/>
        </p:nvSpPr>
        <p:spPr>
          <a:xfrm>
            <a:off x="9230627" y="1116530"/>
            <a:ext cx="2964432" cy="5741469"/>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3B90BEAA-AF94-DC47-9758-2DCCD94F335B}"/>
              </a:ext>
            </a:extLst>
          </p:cNvPr>
          <p:cNvSpPr/>
          <p:nvPr userDrawn="1"/>
        </p:nvSpPr>
        <p:spPr>
          <a:xfrm>
            <a:off x="1" y="6391374"/>
            <a:ext cx="11145212" cy="466627"/>
          </a:xfrm>
          <a:prstGeom prst="rect">
            <a:avLst/>
          </a:prstGeom>
          <a:gradFill flip="none" rotWithShape="1">
            <a:gsLst>
              <a:gs pos="45000">
                <a:schemeClr val="tx2">
                  <a:alpha val="83000"/>
                </a:schemeClr>
              </a:gs>
              <a:gs pos="100000">
                <a:schemeClr val="tx2"/>
              </a:gs>
              <a:gs pos="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lide Number Placeholder 5">
            <a:extLst>
              <a:ext uri="{FF2B5EF4-FFF2-40B4-BE49-F238E27FC236}">
                <a16:creationId xmlns:a16="http://schemas.microsoft.com/office/drawing/2014/main" id="{93875E4F-3818-A540-AB42-4BE244E003AC}"/>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5" name="TextBox 14">
            <a:extLst>
              <a:ext uri="{FF2B5EF4-FFF2-40B4-BE49-F238E27FC236}">
                <a16:creationId xmlns:a16="http://schemas.microsoft.com/office/drawing/2014/main" id="{D118633E-F7EB-5542-818F-D77C9806BBA9}"/>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18" name="Freeform 17">
            <a:extLst>
              <a:ext uri="{FF2B5EF4-FFF2-40B4-BE49-F238E27FC236}">
                <a16:creationId xmlns:a16="http://schemas.microsoft.com/office/drawing/2014/main" id="{FF8916F3-4265-4546-9E9A-A97962815CA5}"/>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NOAA Fisheries logo">
            <a:extLst>
              <a:ext uri="{FF2B5EF4-FFF2-40B4-BE49-F238E27FC236}">
                <a16:creationId xmlns:a16="http://schemas.microsoft.com/office/drawing/2014/main" id="{D3E3EDC6-407C-0E4F-96D7-DE134E67A0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416071982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663864093"/>
      </p:ext>
    </p:extLst>
  </p:cSld>
  <p:clrMapOvr>
    <a:masterClrMapping/>
  </p:clrMapOvr>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34774875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Navy footer 2">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F73F8E5-8E34-424B-9469-B2E86C5C5041}"/>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rgbClr val="07477D">
                  <a:alpha val="34000"/>
                </a:srgbClr>
              </a:gs>
              <a:gs pos="42000">
                <a:srgbClr val="07477D">
                  <a:alpha val="0"/>
                </a:srgb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E1A06F2B-8E81-7F4F-B30B-DAB9DFCC7AA1}"/>
              </a:ext>
            </a:extLst>
          </p:cNvPr>
          <p:cNvSpPr/>
          <p:nvPr userDrawn="1"/>
        </p:nvSpPr>
        <p:spPr>
          <a:xfrm>
            <a:off x="0" y="6391374"/>
            <a:ext cx="12192000" cy="466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Slide Number Placeholder 5">
            <a:extLst>
              <a:ext uri="{FF2B5EF4-FFF2-40B4-BE49-F238E27FC236}">
                <a16:creationId xmlns:a16="http://schemas.microsoft.com/office/drawing/2014/main" id="{60664F76-C42F-AF43-8503-B59506A3F33F}"/>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9" name="TextBox 18">
            <a:extLst>
              <a:ext uri="{FF2B5EF4-FFF2-40B4-BE49-F238E27FC236}">
                <a16:creationId xmlns:a16="http://schemas.microsoft.com/office/drawing/2014/main" id="{650C3681-2CFF-5947-BAE0-FF53BCA5DD6D}"/>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20" name="Freeform 19">
            <a:extLst>
              <a:ext uri="{FF2B5EF4-FFF2-40B4-BE49-F238E27FC236}">
                <a16:creationId xmlns:a16="http://schemas.microsoft.com/office/drawing/2014/main" id="{ABBB4C42-3950-3B49-A3AD-4999C06DAC6E}"/>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NOAA Fisheries logo">
            <a:extLst>
              <a:ext uri="{FF2B5EF4-FFF2-40B4-BE49-F238E27FC236}">
                <a16:creationId xmlns:a16="http://schemas.microsoft.com/office/drawing/2014/main" id="{29BE4E0F-24BD-A44C-969B-036BB24272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67168188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Image Divider">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6426939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eal Divider">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462837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Blue1 Divider">
    <p:bg>
      <p:bgPr>
        <a:solidFill>
          <a:srgbClr val="0055A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572331" cy="1772793"/>
          </a:xfrm>
        </p:spPr>
        <p:txBody>
          <a:bodyPr lIns="0" tIns="0" rIns="0" bIns="0" anchor="b"/>
          <a:lstStyle>
            <a:lvl1pPr algn="l">
              <a:defRPr sz="7200">
                <a:solidFill>
                  <a:schemeClr val="accent5"/>
                </a:solidFill>
              </a:defRPr>
            </a:lvl1pPr>
          </a:lstStyle>
          <a:p>
            <a:r>
              <a:rPr lang="en-US" dirty="0"/>
              <a:t>Click to edit Divider Page</a:t>
            </a:r>
          </a:p>
        </p:txBody>
      </p:sp>
      <p:sp>
        <p:nvSpPr>
          <p:cNvPr id="3" name="Subtitle 2"/>
          <p:cNvSpPr>
            <a:spLocks noGrp="1"/>
          </p:cNvSpPr>
          <p:nvPr>
            <p:ph type="subTitle" idx="1"/>
          </p:nvPr>
        </p:nvSpPr>
        <p:spPr>
          <a:xfrm>
            <a:off x="1957269" y="3569273"/>
            <a:ext cx="95723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7" name="Freeform 6">
            <a:extLst>
              <a:ext uri="{FF2B5EF4-FFF2-40B4-BE49-F238E27FC236}">
                <a16:creationId xmlns:a16="http://schemas.microsoft.com/office/drawing/2014/main" id="{3162FB5A-ADBD-B14D-AF64-EB75451A148D}"/>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reeform 10">
            <a:extLst>
              <a:ext uri="{FF2B5EF4-FFF2-40B4-BE49-F238E27FC236}">
                <a16:creationId xmlns:a16="http://schemas.microsoft.com/office/drawing/2014/main" id="{E85F2145-4063-AD49-9531-AF81FD280D48}"/>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NOAA Fisheries logo">
            <a:extLst>
              <a:ext uri="{FF2B5EF4-FFF2-40B4-BE49-F238E27FC236}">
                <a16:creationId xmlns:a16="http://schemas.microsoft.com/office/drawing/2014/main" id="{54FE8443-2032-754E-913B-6856C50805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3406197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Blue2 Divi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solidFill>
                  <a:schemeClr val="accent1">
                    <a:lumMod val="40000"/>
                    <a:lumOff val="60000"/>
                  </a:schemeClr>
                </a:solidFill>
              </a:defRPr>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8" name="Freeform 7">
            <a:extLst>
              <a:ext uri="{FF2B5EF4-FFF2-40B4-BE49-F238E27FC236}">
                <a16:creationId xmlns:a16="http://schemas.microsoft.com/office/drawing/2014/main" id="{77BB6727-CC3F-B844-9A16-D108E92D025C}"/>
              </a:ext>
            </a:extLst>
          </p:cNvPr>
          <p:cNvSpPr/>
          <p:nvPr userDrawn="1"/>
        </p:nvSpPr>
        <p:spPr>
          <a:xfrm rot="10800000">
            <a:off x="-9" y="-3"/>
            <a:ext cx="2515205" cy="675807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reeform 10">
            <a:extLst>
              <a:ext uri="{FF2B5EF4-FFF2-40B4-BE49-F238E27FC236}">
                <a16:creationId xmlns:a16="http://schemas.microsoft.com/office/drawing/2014/main" id="{9AC64324-5346-F24B-9A44-E82637EB58BB}"/>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NOAA Fisheries logo">
            <a:extLst>
              <a:ext uri="{FF2B5EF4-FFF2-40B4-BE49-F238E27FC236}">
                <a16:creationId xmlns:a16="http://schemas.microsoft.com/office/drawing/2014/main" id="{8AA09001-D767-5B40-950E-0181716110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151376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 Boats">
  <p:cSld name="Title - Boats">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0"/>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15" name="Google Shape;15;p30"/>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16" name="Google Shape;16;p30"/>
          <p:cNvSpPr txBox="1">
            <a:spLocks noGrp="1"/>
          </p:cNvSpPr>
          <p:nvPr>
            <p:ph type="body" idx="2"/>
          </p:nvPr>
        </p:nvSpPr>
        <p:spPr>
          <a:xfrm>
            <a:off x="584205" y="3881097"/>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accent1"/>
              </a:buClr>
              <a:buSzPts val="1800"/>
              <a:buNone/>
              <a:defRPr sz="2400" b="1">
                <a:solidFill>
                  <a:schemeClr val="accen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17" name="Google Shape;17;p30"/>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sz="2400"/>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1647767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No photo">
  <p:cSld name="Title - No photo">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33"/>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20" name="Google Shape;20;p33"/>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21" name="Google Shape;21;p33"/>
          <p:cNvSpPr txBox="1">
            <a:spLocks noGrp="1"/>
          </p:cNvSpPr>
          <p:nvPr>
            <p:ph type="body" idx="2"/>
          </p:nvPr>
        </p:nvSpPr>
        <p:spPr>
          <a:xfrm>
            <a:off x="584205" y="3884296"/>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accent1"/>
              </a:buClr>
              <a:buSzPts val="1800"/>
              <a:buNone/>
              <a:defRPr sz="2400" b="1">
                <a:solidFill>
                  <a:schemeClr val="accen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22" name="Google Shape;22;p33"/>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sz="2400"/>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40055424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Turtle">
  <p:cSld name="Title - Turtle">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34"/>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25" name="Google Shape;25;p34"/>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26" name="Google Shape;26;p34"/>
          <p:cNvSpPr txBox="1">
            <a:spLocks noGrp="1"/>
          </p:cNvSpPr>
          <p:nvPr>
            <p:ph type="body" idx="2"/>
          </p:nvPr>
        </p:nvSpPr>
        <p:spPr>
          <a:xfrm>
            <a:off x="584205" y="3879533"/>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accent1"/>
              </a:buClr>
              <a:buSzPts val="1800"/>
              <a:buNone/>
              <a:defRPr sz="2400" b="1">
                <a:solidFill>
                  <a:schemeClr val="accen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27" name="Google Shape;27;p34"/>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sz="2400"/>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47452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qua footer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89FDCE-4A12-854A-8643-B00BEEE4D471}"/>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7">
            <a:extLst>
              <a:ext uri="{FF2B5EF4-FFF2-40B4-BE49-F238E27FC236}">
                <a16:creationId xmlns:a16="http://schemas.microsoft.com/office/drawing/2014/main" id="{891AA944-878A-9A48-8554-84EFA0C90489}"/>
              </a:ext>
            </a:extLst>
          </p:cNvPr>
          <p:cNvSpPr/>
          <p:nvPr userDrawn="1"/>
        </p:nvSpPr>
        <p:spPr>
          <a:xfrm>
            <a:off x="9230627" y="1116530"/>
            <a:ext cx="2964432" cy="5741469"/>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tx2"/>
              </a:gs>
              <a:gs pos="0">
                <a:schemeClr val="tx2">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Slide Number Placeholder 5">
            <a:extLst>
              <a:ext uri="{FF2B5EF4-FFF2-40B4-BE49-F238E27FC236}">
                <a16:creationId xmlns:a16="http://schemas.microsoft.com/office/drawing/2014/main" id="{2719834A-6841-384B-AE22-4DDBF00C023A}"/>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16" name="TextBox 15">
            <a:extLst>
              <a:ext uri="{FF2B5EF4-FFF2-40B4-BE49-F238E27FC236}">
                <a16:creationId xmlns:a16="http://schemas.microsoft.com/office/drawing/2014/main" id="{D7E67B4F-7490-8F42-BA4D-C7C60C716D4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17" name="Freeform 16">
            <a:extLst>
              <a:ext uri="{FF2B5EF4-FFF2-40B4-BE49-F238E27FC236}">
                <a16:creationId xmlns:a16="http://schemas.microsoft.com/office/drawing/2014/main" id="{7BEB0FDE-1CCC-354B-AB98-8BE3477EEF1C}"/>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NOAA Fisheries logo">
            <a:extLst>
              <a:ext uri="{FF2B5EF4-FFF2-40B4-BE49-F238E27FC236}">
                <a16:creationId xmlns:a16="http://schemas.microsoft.com/office/drawing/2014/main" id="{4A46996E-75AA-CD40-BEAE-E4AD38F298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20940672"/>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Seafood">
  <p:cSld name="Title - Seafood">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35"/>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30" name="Google Shape;30;p35"/>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31" name="Google Shape;31;p35"/>
          <p:cNvSpPr txBox="1">
            <a:spLocks noGrp="1"/>
          </p:cNvSpPr>
          <p:nvPr>
            <p:ph type="body" idx="2"/>
          </p:nvPr>
        </p:nvSpPr>
        <p:spPr>
          <a:xfrm>
            <a:off x="584205" y="3880667"/>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accent1"/>
              </a:buClr>
              <a:buSzPts val="1800"/>
              <a:buNone/>
              <a:defRPr sz="2400" b="1">
                <a:solidFill>
                  <a:schemeClr val="accen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32" name="Google Shape;32;p35"/>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sz="2400"/>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42753764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 Fish">
  <p:cSld name="Title - Fish">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36"/>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35" name="Google Shape;35;p36"/>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36" name="Google Shape;36;p36"/>
          <p:cNvSpPr txBox="1">
            <a:spLocks noGrp="1"/>
          </p:cNvSpPr>
          <p:nvPr>
            <p:ph type="body" idx="2"/>
          </p:nvPr>
        </p:nvSpPr>
        <p:spPr>
          <a:xfrm>
            <a:off x="584205" y="3881097"/>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accent1"/>
              </a:buClr>
              <a:buSzPts val="1800"/>
              <a:buNone/>
              <a:defRPr sz="2400" b="1">
                <a:solidFill>
                  <a:schemeClr val="accen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37" name="Google Shape;37;p36"/>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sz="2400"/>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2778182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Dark">
  <p:cSld name="Title - Dark">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37"/>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rgbClr val="FFFFFF"/>
              </a:buClr>
              <a:buSzPts val="4400"/>
              <a:buFont typeface="Arial Narrow"/>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40" name="Google Shape;40;p37"/>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640"/>
              </a:spcBef>
              <a:spcAft>
                <a:spcPts val="0"/>
              </a:spcAft>
              <a:buClr>
                <a:srgbClr val="FFFFFF"/>
              </a:buClr>
              <a:buSzPts val="2400"/>
              <a:buNone/>
              <a:defRPr>
                <a:solidFill>
                  <a:srgbClr val="FFFFFF"/>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41" name="Google Shape;41;p37"/>
          <p:cNvSpPr txBox="1">
            <a:spLocks noGrp="1"/>
          </p:cNvSpPr>
          <p:nvPr>
            <p:ph type="body" idx="2"/>
          </p:nvPr>
        </p:nvSpPr>
        <p:spPr>
          <a:xfrm>
            <a:off x="575738" y="3889133"/>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lt1"/>
              </a:buClr>
              <a:buSzPts val="1800"/>
              <a:buNone/>
              <a:defRPr sz="2400" b="1">
                <a:solidFill>
                  <a:schemeClr val="l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42" name="Google Shape;42;p37"/>
          <p:cNvSpPr/>
          <p:nvPr/>
        </p:nvSpPr>
        <p:spPr>
          <a:xfrm>
            <a:off x="995510" y="4242243"/>
            <a:ext cx="11216245" cy="2680563"/>
          </a:xfrm>
          <a:custGeom>
            <a:avLst/>
            <a:gdLst/>
            <a:ahLst/>
            <a:cxnLst/>
            <a:rect l="l" t="t" r="r" b="b"/>
            <a:pathLst>
              <a:path w="9170674" h="2502055" extrusionOk="0">
                <a:moveTo>
                  <a:pt x="2888" y="2436286"/>
                </a:moveTo>
                <a:cubicBezTo>
                  <a:pt x="23549" y="2432957"/>
                  <a:pt x="7344316" y="2502055"/>
                  <a:pt x="9170674" y="0"/>
                </a:cubicBezTo>
                <a:cubicBezTo>
                  <a:pt x="9168092" y="819774"/>
                  <a:pt x="9157767" y="1631807"/>
                  <a:pt x="9155185" y="2451581"/>
                </a:cubicBezTo>
                <a:lnTo>
                  <a:pt x="9154521" y="2452105"/>
                </a:lnTo>
                <a:lnTo>
                  <a:pt x="1" y="2457785"/>
                </a:lnTo>
                <a:cubicBezTo>
                  <a:pt x="0" y="2415623"/>
                  <a:pt x="2889" y="2478448"/>
                  <a:pt x="2888" y="2436286"/>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Clr>
                <a:schemeClr val="dk1"/>
              </a:buClr>
              <a:buSzPts val="1800"/>
              <a:buFont typeface="Arial"/>
              <a:buNone/>
            </a:pPr>
            <a:endParaRPr sz="2400" b="0" i="0" u="none" strike="noStrike" cap="none">
              <a:solidFill>
                <a:schemeClr val="lt1"/>
              </a:solidFill>
              <a:latin typeface="Arial Narrow"/>
              <a:ea typeface="Arial Narrow"/>
              <a:cs typeface="Arial Narrow"/>
              <a:sym typeface="Arial Narrow"/>
            </a:endParaRPr>
          </a:p>
        </p:txBody>
      </p:sp>
      <p:sp>
        <p:nvSpPr>
          <p:cNvPr id="43" name="Google Shape;43;p37"/>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rgbClr val="FFFFFF"/>
              </a:buClr>
              <a:buSzPts val="1800"/>
              <a:buNone/>
              <a:defRPr sz="2400">
                <a:solidFill>
                  <a:srgbClr val="FFFFFF"/>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16329122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1F9EDC-C638-4850-B80C-68CEA7B7052C}"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95641-2FFC-4B6E-A7C9-30D42B85B7A2}" type="slidenum">
              <a:rPr lang="en-US" smtClean="0"/>
              <a:t>‹#›</a:t>
            </a:fld>
            <a:endParaRPr lang="en-US"/>
          </a:p>
        </p:txBody>
      </p:sp>
    </p:spTree>
    <p:extLst>
      <p:ext uri="{BB962C8B-B14F-4D97-AF65-F5344CB8AC3E}">
        <p14:creationId xmlns:p14="http://schemas.microsoft.com/office/powerpoint/2010/main" val="3301346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1F9EDC-C638-4850-B80C-68CEA7B7052C}" type="datetimeFigureOut">
              <a:rPr lang="en-US" smtClean="0"/>
              <a:t>9/18/2024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95641-2FFC-4B6E-A7C9-30D42B85B7A2}" type="slidenum">
              <a:rPr lang="en-US" smtClean="0"/>
              <a:t>‹#›</a:t>
            </a:fld>
            <a:endParaRPr lang="en-US"/>
          </a:p>
        </p:txBody>
      </p:sp>
    </p:spTree>
    <p:extLst>
      <p:ext uri="{BB962C8B-B14F-4D97-AF65-F5344CB8AC3E}">
        <p14:creationId xmlns:p14="http://schemas.microsoft.com/office/powerpoint/2010/main" val="30151127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type="obj" preserve="1">
  <p:cSld name="Content">
    <p:spTree>
      <p:nvGrpSpPr>
        <p:cNvPr id="1" name="Shape 51"/>
        <p:cNvGrpSpPr/>
        <p:nvPr/>
      </p:nvGrpSpPr>
      <p:grpSpPr>
        <a:xfrm>
          <a:off x="0" y="0"/>
          <a:ext cx="0" cy="0"/>
          <a:chOff x="0" y="0"/>
          <a:chExt cx="0" cy="0"/>
        </a:xfrm>
      </p:grpSpPr>
      <p:sp>
        <p:nvSpPr>
          <p:cNvPr id="52" name="Google Shape;52;p32"/>
          <p:cNvSpPr txBox="1">
            <a:spLocks noGrp="1"/>
          </p:cNvSpPr>
          <p:nvPr>
            <p:ph type="title"/>
          </p:nvPr>
        </p:nvSpPr>
        <p:spPr>
          <a:xfrm>
            <a:off x="609600" y="457202"/>
            <a:ext cx="10972800" cy="67601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53" name="Google Shape;53;p32"/>
          <p:cNvSpPr txBox="1">
            <a:spLocks noGrp="1"/>
          </p:cNvSpPr>
          <p:nvPr>
            <p:ph type="body" idx="1"/>
          </p:nvPr>
        </p:nvSpPr>
        <p:spPr>
          <a:xfrm>
            <a:off x="609600" y="1207293"/>
            <a:ext cx="10972800" cy="4525963"/>
          </a:xfrm>
          <a:prstGeom prst="rect">
            <a:avLst/>
          </a:prstGeom>
          <a:noFill/>
          <a:ln>
            <a:noFill/>
          </a:ln>
        </p:spPr>
        <p:txBody>
          <a:bodyPr spcFirstLastPara="1" wrap="square" lIns="91425" tIns="45700" rIns="91425" bIns="45700" anchor="t" anchorCtr="0">
            <a:normAutofit/>
          </a:bodyPr>
          <a:lstStyle>
            <a:lvl1pPr marL="609585" lvl="0" indent="-558786" algn="l">
              <a:lnSpc>
                <a:spcPct val="100000"/>
              </a:lnSpc>
              <a:spcBef>
                <a:spcPts val="800"/>
              </a:spcBef>
              <a:spcAft>
                <a:spcPts val="0"/>
              </a:spcAft>
              <a:buClr>
                <a:schemeClr val="dk2"/>
              </a:buClr>
              <a:buSzPts val="3000"/>
              <a:buChar char="•"/>
              <a:defRPr sz="4000">
                <a:solidFill>
                  <a:schemeClr val="dk2"/>
                </a:solidFill>
              </a:defRPr>
            </a:lvl1pPr>
            <a:lvl2pPr marL="1219170" lvl="1" indent="-524920" algn="l">
              <a:lnSpc>
                <a:spcPct val="100000"/>
              </a:lnSpc>
              <a:spcBef>
                <a:spcPts val="693"/>
              </a:spcBef>
              <a:spcAft>
                <a:spcPts val="0"/>
              </a:spcAft>
              <a:buClr>
                <a:schemeClr val="dk2"/>
              </a:buClr>
              <a:buSzPts val="2600"/>
              <a:buFont typeface="Noto Sans Symbols"/>
              <a:buChar char="▪"/>
              <a:defRPr sz="3467">
                <a:solidFill>
                  <a:schemeClr val="dk2"/>
                </a:solidFill>
              </a:defRPr>
            </a:lvl2pPr>
            <a:lvl3pPr marL="1828754" lvl="2" indent="-507987" algn="l">
              <a:lnSpc>
                <a:spcPct val="100000"/>
              </a:lnSpc>
              <a:spcBef>
                <a:spcPts val="640"/>
              </a:spcBef>
              <a:spcAft>
                <a:spcPts val="0"/>
              </a:spcAft>
              <a:buClr>
                <a:schemeClr val="dk2"/>
              </a:buClr>
              <a:buSzPts val="2400"/>
              <a:buChar char="•"/>
              <a:defRPr sz="3200">
                <a:solidFill>
                  <a:schemeClr val="dk2"/>
                </a:solidFill>
              </a:defRPr>
            </a:lvl3pPr>
            <a:lvl4pPr marL="2438339" lvl="3" indent="-474121" algn="l">
              <a:lnSpc>
                <a:spcPct val="100000"/>
              </a:lnSpc>
              <a:spcBef>
                <a:spcPts val="533"/>
              </a:spcBef>
              <a:spcAft>
                <a:spcPts val="0"/>
              </a:spcAft>
              <a:buClr>
                <a:schemeClr val="dk2"/>
              </a:buClr>
              <a:buSzPts val="2000"/>
              <a:buChar char="•"/>
              <a:defRPr sz="2667">
                <a:solidFill>
                  <a:schemeClr val="dk2"/>
                </a:solidFill>
              </a:defRPr>
            </a:lvl4pPr>
            <a:lvl5pPr marL="3047924" lvl="4" indent="-457189" algn="l">
              <a:lnSpc>
                <a:spcPct val="100000"/>
              </a:lnSpc>
              <a:spcBef>
                <a:spcPts val="480"/>
              </a:spcBef>
              <a:spcAft>
                <a:spcPts val="0"/>
              </a:spcAft>
              <a:buClr>
                <a:schemeClr val="dk2"/>
              </a:buClr>
              <a:buSzPts val="1800"/>
              <a:buChar char="•"/>
              <a:defRPr sz="2400">
                <a:solidFill>
                  <a:schemeClr val="dk2"/>
                </a:solidFill>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54" name="Google Shape;54;p32"/>
          <p:cNvSpPr txBox="1">
            <a:spLocks noGrp="1"/>
          </p:cNvSpPr>
          <p:nvPr>
            <p:ph type="sldNum" idx="12"/>
          </p:nvPr>
        </p:nvSpPr>
        <p:spPr>
          <a:xfrm>
            <a:off x="3048004" y="6355083"/>
            <a:ext cx="8534401" cy="502919"/>
          </a:xfrm>
          <a:prstGeom prst="rect">
            <a:avLst/>
          </a:prstGeom>
          <a:noFill/>
          <a:ln>
            <a:noFill/>
          </a:ln>
        </p:spPr>
        <p:txBody>
          <a:bodyPr spcFirstLastPara="1" wrap="square" lIns="0" tIns="45700" rIns="0" bIns="45700" anchor="ctr" anchorCtr="0">
            <a:noAutofit/>
          </a:bodyPr>
          <a:lstStyle>
            <a:lvl1pPr marL="0" marR="0" lvl="0"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1pPr>
            <a:lvl2pPr marL="0" marR="0" lvl="1"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2pPr>
            <a:lvl3pPr marL="0" marR="0" lvl="2"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3pPr>
            <a:lvl4pPr marL="0" marR="0" lvl="3"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4pPr>
            <a:lvl5pPr marL="0" marR="0" lvl="4"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5pPr>
            <a:lvl6pPr marL="0" marR="0" lvl="5"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6pPr>
            <a:lvl7pPr marL="0" marR="0" lvl="6"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7pPr>
            <a:lvl8pPr marL="0" marR="0" lvl="7"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8pPr>
            <a:lvl9pPr marL="0" marR="0" lvl="8"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9pPr>
          </a:lstStyle>
          <a:p>
            <a:r>
              <a:rPr lang="en-US" smtClean="0"/>
              <a:t>U.S. Department of Commerce | National Oceanic and Atmospheric Administration | National Marine Fisheries Service | Page </a:t>
            </a:r>
            <a:fld id="{00000000-1234-1234-1234-123412341234}" type="slidenum">
              <a:rPr lang="en-US" smtClean="0"/>
              <a:pPr/>
              <a:t>‹#›</a:t>
            </a:fld>
            <a:endParaRPr lang="en-US"/>
          </a:p>
        </p:txBody>
      </p:sp>
    </p:spTree>
    <p:extLst>
      <p:ext uri="{BB962C8B-B14F-4D97-AF65-F5344CB8AC3E}">
        <p14:creationId xmlns:p14="http://schemas.microsoft.com/office/powerpoint/2010/main" val="3625572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avy footer 2">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F73F8E5-8E34-424B-9469-B2E86C5C5041}"/>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rgbClr val="07477D">
                  <a:alpha val="34000"/>
                </a:srgbClr>
              </a:gs>
              <a:gs pos="42000">
                <a:srgbClr val="07477D">
                  <a:alpha val="0"/>
                </a:srgb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E1A06F2B-8E81-7F4F-B30B-DAB9DFCC7AA1}"/>
              </a:ext>
            </a:extLst>
          </p:cNvPr>
          <p:cNvSpPr/>
          <p:nvPr userDrawn="1"/>
        </p:nvSpPr>
        <p:spPr>
          <a:xfrm>
            <a:off x="0" y="6391374"/>
            <a:ext cx="12192000" cy="466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Slide Number Placeholder 5">
            <a:extLst>
              <a:ext uri="{FF2B5EF4-FFF2-40B4-BE49-F238E27FC236}">
                <a16:creationId xmlns:a16="http://schemas.microsoft.com/office/drawing/2014/main" id="{60664F76-C42F-AF43-8503-B59506A3F33F}"/>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9" name="TextBox 18">
            <a:extLst>
              <a:ext uri="{FF2B5EF4-FFF2-40B4-BE49-F238E27FC236}">
                <a16:creationId xmlns:a16="http://schemas.microsoft.com/office/drawing/2014/main" id="{650C3681-2CFF-5947-BAE0-FF53BCA5DD6D}"/>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20" name="Freeform 19">
            <a:extLst>
              <a:ext uri="{FF2B5EF4-FFF2-40B4-BE49-F238E27FC236}">
                <a16:creationId xmlns:a16="http://schemas.microsoft.com/office/drawing/2014/main" id="{ABBB4C42-3950-3B49-A3AD-4999C06DAC6E}"/>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NOAA Fisheries logo">
            <a:extLst>
              <a:ext uri="{FF2B5EF4-FFF2-40B4-BE49-F238E27FC236}">
                <a16:creationId xmlns:a16="http://schemas.microsoft.com/office/drawing/2014/main" id="{29BE4E0F-24BD-A44C-969B-036BB24272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935861042"/>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qua foote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844970-7F4A-D541-BB16-02D9FE93EFBA}"/>
              </a:ext>
            </a:extLst>
          </p:cNvPr>
          <p:cNvSpPr/>
          <p:nvPr userDrawn="1"/>
        </p:nvSpPr>
        <p:spPr>
          <a:xfrm>
            <a:off x="0" y="6391374"/>
            <a:ext cx="12192000" cy="466627"/>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Slide Number Placeholder 5"/>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14" name="TextBox 13"/>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5" name="Freeform 4">
            <a:extLst>
              <a:ext uri="{FF2B5EF4-FFF2-40B4-BE49-F238E27FC236}">
                <a16:creationId xmlns:a16="http://schemas.microsoft.com/office/drawing/2014/main" id="{7D6243E8-9C72-4344-94EF-F60AFF95A6A6}"/>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chemeClr val="bg2">
                  <a:lumMod val="90000"/>
                </a:schemeClr>
              </a:gs>
              <a:gs pos="50000">
                <a:schemeClr val="bg2">
                  <a:alpha val="0"/>
                </a:scheme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Freeform 7">
            <a:extLst>
              <a:ext uri="{FF2B5EF4-FFF2-40B4-BE49-F238E27FC236}">
                <a16:creationId xmlns:a16="http://schemas.microsoft.com/office/drawing/2014/main" id="{151910D7-953F-564B-97DB-5473B1EB0B95}"/>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NOAA Fisheries logo">
            <a:extLst>
              <a:ext uri="{FF2B5EF4-FFF2-40B4-BE49-F238E27FC236}">
                <a16:creationId xmlns:a16="http://schemas.microsoft.com/office/drawing/2014/main" id="{9381F619-72DF-984A-8E74-FE1830BBA6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91280596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qua footer sm">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15E8329F-D41A-9149-BC0A-1D46AD80AAFD}"/>
              </a:ext>
            </a:extLst>
          </p:cNvPr>
          <p:cNvSpPr/>
          <p:nvPr userDrawn="1"/>
        </p:nvSpPr>
        <p:spPr>
          <a:xfrm rot="5400000" flipV="1">
            <a:off x="8567307" y="325252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99000">
                <a:schemeClr val="bg2">
                  <a:lumMod val="75000"/>
                </a:schemeClr>
              </a:gs>
              <a:gs pos="0">
                <a:schemeClr val="bg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Freeform 3">
            <a:extLst>
              <a:ext uri="{FF2B5EF4-FFF2-40B4-BE49-F238E27FC236}">
                <a16:creationId xmlns:a16="http://schemas.microsoft.com/office/drawing/2014/main" id="{D37BE76C-8200-0840-8FDE-341E7DC53ED4}"/>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0B63F7BF-CE1E-4443-9159-743E539A49FA}"/>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7" name="TextBox 6">
            <a:extLst>
              <a:ext uri="{FF2B5EF4-FFF2-40B4-BE49-F238E27FC236}">
                <a16:creationId xmlns:a16="http://schemas.microsoft.com/office/drawing/2014/main" id="{F862C621-20CB-994A-864D-5CA183C42E98}"/>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pic>
        <p:nvPicPr>
          <p:cNvPr id="9" name="Picture 8" descr="NOAA Fisheries logo">
            <a:extLst>
              <a:ext uri="{FF2B5EF4-FFF2-40B4-BE49-F238E27FC236}">
                <a16:creationId xmlns:a16="http://schemas.microsoft.com/office/drawing/2014/main" id="{A93BF77C-916C-304D-BF99-4C278AFE17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107855848"/>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5" Type="http://schemas.openxmlformats.org/officeDocument/2006/relationships/theme" Target="../theme/theme10.xml"/><Relationship Id="rId4" Type="http://schemas.openxmlformats.org/officeDocument/2006/relationships/slideLayout" Target="../slideLayouts/slideLayout5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12.png"/><Relationship Id="rId4" Type="http://schemas.openxmlformats.org/officeDocument/2006/relationships/slideLayout" Target="../slideLayouts/slideLayout60.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12.xml"/><Relationship Id="rId1" Type="http://schemas.openxmlformats.org/officeDocument/2006/relationships/slideLayout" Target="../slideLayouts/slideLayout65.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4.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4.png"/><Relationship Id="rId4" Type="http://schemas.openxmlformats.org/officeDocument/2006/relationships/slideLayout" Target="../slideLayouts/slideLayout28.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 Id="rId4" Type="http://schemas.openxmlformats.org/officeDocument/2006/relationships/image" Target="../media/image10.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11.png"/><Relationship Id="rId5" Type="http://schemas.openxmlformats.org/officeDocument/2006/relationships/theme" Target="../theme/theme7.xml"/><Relationship Id="rId4" Type="http://schemas.openxmlformats.org/officeDocument/2006/relationships/slideLayout" Target="../slideLayouts/slideLayout38.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2437" y="1798797"/>
            <a:ext cx="10070512" cy="1772793"/>
          </a:xfrm>
          <a:prstGeom prst="rect">
            <a:avLst/>
          </a:prstGeom>
        </p:spPr>
        <p:txBody>
          <a:bodyPr vert="horz" wrap="square" lIns="0" tIns="0" rIns="0" bIns="0" rtlCol="0" anchor="b" anchorCtr="0">
            <a:spAutoFit/>
          </a:bodyPr>
          <a:lstStyle/>
          <a:p>
            <a:r>
              <a:rPr lang="en-US" smtClean="0"/>
              <a:t>Click to edit Master title style</a:t>
            </a:r>
            <a:endParaRPr lang="en-US" dirty="0"/>
          </a:p>
        </p:txBody>
      </p:sp>
      <p:sp>
        <p:nvSpPr>
          <p:cNvPr id="3" name="Text Placeholder 2"/>
          <p:cNvSpPr>
            <a:spLocks noGrp="1"/>
          </p:cNvSpPr>
          <p:nvPr>
            <p:ph type="body" idx="1"/>
          </p:nvPr>
        </p:nvSpPr>
        <p:spPr>
          <a:xfrm>
            <a:off x="1822438" y="3777557"/>
            <a:ext cx="10070513" cy="942811"/>
          </a:xfrm>
          <a:prstGeom prst="rect">
            <a:avLst/>
          </a:prstGeom>
        </p:spPr>
        <p:txBody>
          <a:bodyPr vert="horz" lIns="0" tIns="0" rIns="0" bIns="0" rtlCol="0">
            <a:normAutofit/>
          </a:bodyPr>
          <a:lstStyle/>
          <a:p>
            <a:pPr lvl="0"/>
            <a:r>
              <a:rPr lang="en-US" dirty="0"/>
              <a:t>Click to edit Master text styles</a:t>
            </a:r>
          </a:p>
        </p:txBody>
      </p:sp>
      <p:sp>
        <p:nvSpPr>
          <p:cNvPr id="13" name="Freeform 12"/>
          <p:cNvSpPr/>
          <p:nvPr/>
        </p:nvSpPr>
        <p:spPr>
          <a:xfrm rot="5400000" flipH="1">
            <a:off x="3089281" y="-2685623"/>
            <a:ext cx="3350194" cy="870098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78000">
                <a:schemeClr val="bg1"/>
              </a:gs>
              <a:gs pos="0">
                <a:schemeClr val="accent1">
                  <a:lumMod val="78063"/>
                  <a:lumOff val="21938"/>
                  <a:alpha val="78555"/>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9461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377" rtl="0" eaLnBrk="1" latinLnBrk="0" hangingPunct="1">
        <a:lnSpc>
          <a:spcPct val="80000"/>
        </a:lnSpc>
        <a:spcBef>
          <a:spcPct val="0"/>
        </a:spcBef>
        <a:buNone/>
        <a:defRPr sz="7200" kern="1200">
          <a:solidFill>
            <a:schemeClr val="tx2"/>
          </a:solidFill>
          <a:latin typeface="Cambria" charset="0"/>
          <a:ea typeface="Cambria" charset="0"/>
          <a:cs typeface="Cambria" charset="0"/>
        </a:defRPr>
      </a:lvl1pPr>
    </p:titleStyle>
    <p:bodyStyle>
      <a:lvl1pPr marL="0" indent="0" algn="l" defTabSz="914377" rtl="0" eaLnBrk="1" latinLnBrk="0" hangingPunct="1">
        <a:lnSpc>
          <a:spcPct val="90000"/>
        </a:lnSpc>
        <a:spcBef>
          <a:spcPts val="1000"/>
        </a:spcBef>
        <a:buFont typeface="Arial"/>
        <a:buNone/>
        <a:defRPr sz="3600" b="0" i="0" kern="1200">
          <a:solidFill>
            <a:schemeClr val="accent1">
              <a:lumMod val="20000"/>
              <a:lumOff val="80000"/>
            </a:schemeClr>
          </a:solidFill>
          <a:latin typeface="Cambria" charset="0"/>
          <a:ea typeface="Cambria" charset="0"/>
          <a:cs typeface="Cambria"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2437" y="2685195"/>
            <a:ext cx="10070512" cy="886397"/>
          </a:xfrm>
          <a:prstGeom prst="rect">
            <a:avLst/>
          </a:prstGeom>
        </p:spPr>
        <p:txBody>
          <a:bodyPr vert="horz" wrap="square" lIns="0" tIns="0" rIns="0" bIns="0" rtlCol="0" anchor="b" anchorCtr="0">
            <a:spAutoFit/>
          </a:bodyPr>
          <a:lstStyle/>
          <a:p>
            <a:r>
              <a:rPr lang="en-US" dirty="0"/>
              <a:t>Click to edit Divider Page</a:t>
            </a:r>
          </a:p>
        </p:txBody>
      </p:sp>
      <p:sp>
        <p:nvSpPr>
          <p:cNvPr id="3" name="Text Placeholder 2"/>
          <p:cNvSpPr>
            <a:spLocks noGrp="1"/>
          </p:cNvSpPr>
          <p:nvPr>
            <p:ph type="body" idx="1"/>
          </p:nvPr>
        </p:nvSpPr>
        <p:spPr>
          <a:xfrm>
            <a:off x="1822438" y="3777557"/>
            <a:ext cx="10070513" cy="942811"/>
          </a:xfrm>
          <a:prstGeom prst="rect">
            <a:avLst/>
          </a:prstGeom>
        </p:spPr>
        <p:txBody>
          <a:bodyPr vert="horz" lIns="0" tIns="0" rIns="0" bIns="0" rtlCol="0">
            <a:normAutofit/>
          </a:bodyPr>
          <a:lstStyle/>
          <a:p>
            <a:pPr lvl="0"/>
            <a:r>
              <a:rPr lang="en-US" dirty="0"/>
              <a:t>Click to edit Master text styles</a:t>
            </a:r>
          </a:p>
        </p:txBody>
      </p:sp>
    </p:spTree>
    <p:extLst>
      <p:ext uri="{BB962C8B-B14F-4D97-AF65-F5344CB8AC3E}">
        <p14:creationId xmlns:p14="http://schemas.microsoft.com/office/powerpoint/2010/main" val="176344795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Lst>
  <p:txStyles>
    <p:titleStyle>
      <a:lvl1pPr algn="l" defTabSz="914377" rtl="0" eaLnBrk="1" latinLnBrk="0" hangingPunct="1">
        <a:lnSpc>
          <a:spcPct val="80000"/>
        </a:lnSpc>
        <a:spcBef>
          <a:spcPct val="0"/>
        </a:spcBef>
        <a:buNone/>
        <a:defRPr sz="7200" kern="1200">
          <a:solidFill>
            <a:schemeClr val="tx2"/>
          </a:solidFill>
          <a:latin typeface="Cambria" charset="0"/>
          <a:ea typeface="Cambria" charset="0"/>
          <a:cs typeface="Cambria" charset="0"/>
        </a:defRPr>
      </a:lvl1pPr>
    </p:titleStyle>
    <p:bodyStyle>
      <a:lvl1pPr marL="0" indent="0" algn="l" defTabSz="914377" rtl="0" eaLnBrk="1" latinLnBrk="0" hangingPunct="1">
        <a:lnSpc>
          <a:spcPct val="90000"/>
        </a:lnSpc>
        <a:spcBef>
          <a:spcPts val="1000"/>
        </a:spcBef>
        <a:buFont typeface="Arial"/>
        <a:buNone/>
        <a:defRPr sz="3600" b="0" i="0" kern="1200">
          <a:solidFill>
            <a:schemeClr val="accent1">
              <a:lumMod val="20000"/>
              <a:lumOff val="80000"/>
            </a:schemeClr>
          </a:solidFill>
          <a:latin typeface="Cambria" charset="0"/>
          <a:ea typeface="Cambria" charset="0"/>
          <a:cs typeface="Cambria"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a:blip r:embed="rId10">
            <a:alphaModFix/>
          </a:blip>
          <a:stretch>
            <a:fillRect/>
          </a:stretch>
        </a:blip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marR="0" lvl="0" algn="r" rtl="0">
              <a:lnSpc>
                <a:spcPct val="80000"/>
              </a:lnSpc>
              <a:spcBef>
                <a:spcPts val="0"/>
              </a:spcBef>
              <a:spcAft>
                <a:spcPts val="0"/>
              </a:spcAft>
              <a:buClr>
                <a:schemeClr val="accent1"/>
              </a:buClr>
              <a:buSzPts val="4400"/>
              <a:buFont typeface="Arial Narrow"/>
              <a:buNone/>
              <a:defRPr sz="4400" b="1" i="0" u="none" strike="noStrike" cap="none">
                <a:solidFill>
                  <a:schemeClr val="accen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4268914" y="2707605"/>
            <a:ext cx="7313489" cy="1277675"/>
          </a:xfrm>
          <a:prstGeom prst="rect">
            <a:avLst/>
          </a:prstGeom>
          <a:noFill/>
          <a:ln>
            <a:noFill/>
          </a:ln>
        </p:spPr>
        <p:txBody>
          <a:bodyPr spcFirstLastPara="1" wrap="square" lIns="91425" tIns="45700" rIns="91425" bIns="45700" anchor="t" anchorCtr="0">
            <a:normAutofit/>
          </a:bodyPr>
          <a:lstStyle>
            <a:lvl1pPr marL="457200" marR="0" lvl="0" indent="-228600" algn="r" rtl="0">
              <a:lnSpc>
                <a:spcPct val="100000"/>
              </a:lnSpc>
              <a:spcBef>
                <a:spcPts val="480"/>
              </a:spcBef>
              <a:spcAft>
                <a:spcPts val="0"/>
              </a:spcAft>
              <a:buClr>
                <a:schemeClr val="dk2"/>
              </a:buClr>
              <a:buSzPts val="2400"/>
              <a:buFont typeface="Arial"/>
              <a:buNone/>
              <a:defRPr sz="2400" b="0" i="0" u="none" strike="noStrike" cap="none">
                <a:solidFill>
                  <a:schemeClr val="dk2"/>
                </a:solidFill>
                <a:latin typeface="Arial Narrow"/>
                <a:ea typeface="Arial Narrow"/>
                <a:cs typeface="Arial Narrow"/>
                <a:sym typeface="Arial Narrow"/>
              </a:defRPr>
            </a:lvl1pPr>
            <a:lvl2pPr marL="914400" marR="0" lvl="1" indent="-431800" algn="l" rtl="0">
              <a:lnSpc>
                <a:spcPct val="100000"/>
              </a:lnSpc>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
        <p:nvSpPr>
          <p:cNvPr id="12" name="Google Shape;12;p29"/>
          <p:cNvSpPr/>
          <p:nvPr/>
        </p:nvSpPr>
        <p:spPr>
          <a:xfrm>
            <a:off x="995510" y="4242243"/>
            <a:ext cx="11216245" cy="2680563"/>
          </a:xfrm>
          <a:custGeom>
            <a:avLst/>
            <a:gdLst/>
            <a:ahLst/>
            <a:cxnLst/>
            <a:rect l="l" t="t" r="r" b="b"/>
            <a:pathLst>
              <a:path w="9170674" h="2502055" extrusionOk="0">
                <a:moveTo>
                  <a:pt x="2888" y="2436286"/>
                </a:moveTo>
                <a:cubicBezTo>
                  <a:pt x="23549" y="2432957"/>
                  <a:pt x="7344316" y="2502055"/>
                  <a:pt x="9170674" y="0"/>
                </a:cubicBezTo>
                <a:cubicBezTo>
                  <a:pt x="9168092" y="819774"/>
                  <a:pt x="9157767" y="1631807"/>
                  <a:pt x="9155185" y="2451581"/>
                </a:cubicBezTo>
                <a:lnTo>
                  <a:pt x="9154521" y="2452105"/>
                </a:lnTo>
                <a:lnTo>
                  <a:pt x="1" y="2457785"/>
                </a:lnTo>
                <a:cubicBezTo>
                  <a:pt x="0" y="2415623"/>
                  <a:pt x="2889" y="2478448"/>
                  <a:pt x="2888" y="2436286"/>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Clr>
                <a:schemeClr val="dk1"/>
              </a:buClr>
              <a:buSzPts val="1800"/>
              <a:buFont typeface="Arial"/>
              <a:buNone/>
            </a:pPr>
            <a:endParaRPr sz="2400" b="0" i="0" u="none" strike="noStrike" cap="none">
              <a:solidFill>
                <a:schemeClr val="lt1"/>
              </a:solidFill>
              <a:latin typeface="Arial Narrow"/>
              <a:ea typeface="Arial Narrow"/>
              <a:cs typeface="Arial Narrow"/>
              <a:sym typeface="Arial Narrow"/>
            </a:endParaRPr>
          </a:p>
        </p:txBody>
      </p:sp>
    </p:spTree>
    <p:extLst>
      <p:ext uri="{BB962C8B-B14F-4D97-AF65-F5344CB8AC3E}">
        <p14:creationId xmlns:p14="http://schemas.microsoft.com/office/powerpoint/2010/main" val="1847852091"/>
      </p:ext>
    </p:extLst>
  </p:cSld>
  <p:clrMap bg1="lt1" tx1="dk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Lst>
  <mc:AlternateContent xmlns:mc="http://schemas.openxmlformats.org/markup-compatibility/2006" xmlns:p14="http://schemas.microsoft.com/office/powerpoint/2010/main">
    <mc:Choice Requires="p14">
      <p:transition spd="slow" p14:dur="1500">
        <p:push dir="u"/>
      </p:transition>
    </mc:Choice>
    <mc:Fallback xmlns="">
      <p:transition spd="slow" advClick="0" advTm="5000">
        <p:push dir="u"/>
      </p:transition>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44"/>
        <p:cNvGrpSpPr/>
        <p:nvPr/>
      </p:nvGrpSpPr>
      <p:grpSpPr>
        <a:xfrm>
          <a:off x="0" y="0"/>
          <a:ext cx="0" cy="0"/>
          <a:chOff x="0" y="0"/>
          <a:chExt cx="0" cy="0"/>
        </a:xfrm>
      </p:grpSpPr>
      <p:sp>
        <p:nvSpPr>
          <p:cNvPr id="45" name="Google Shape;45;p31"/>
          <p:cNvSpPr/>
          <p:nvPr/>
        </p:nvSpPr>
        <p:spPr>
          <a:xfrm>
            <a:off x="0" y="6355080"/>
            <a:ext cx="12192000" cy="502920"/>
          </a:xfrm>
          <a:prstGeom prst="rect">
            <a:avLst/>
          </a:prstGeom>
          <a:solidFill>
            <a:schemeClr val="l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Clr>
                <a:schemeClr val="dk1"/>
              </a:buClr>
              <a:buSzPts val="1800"/>
              <a:buFont typeface="Arial"/>
              <a:buNone/>
            </a:pPr>
            <a:endParaRPr sz="2400" b="0" i="0" u="none" strike="noStrike" cap="none">
              <a:solidFill>
                <a:schemeClr val="lt1"/>
              </a:solidFill>
              <a:latin typeface="Arial Narrow"/>
              <a:ea typeface="Arial Narrow"/>
              <a:cs typeface="Arial Narrow"/>
              <a:sym typeface="Arial Narrow"/>
            </a:endParaRPr>
          </a:p>
        </p:txBody>
      </p:sp>
      <p:sp>
        <p:nvSpPr>
          <p:cNvPr id="46" name="Google Shape;46;p31"/>
          <p:cNvSpPr txBox="1">
            <a:spLocks noGrp="1"/>
          </p:cNvSpPr>
          <p:nvPr>
            <p:ph type="title"/>
          </p:nvPr>
        </p:nvSpPr>
        <p:spPr>
          <a:xfrm>
            <a:off x="609600" y="457202"/>
            <a:ext cx="10972800" cy="676015"/>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accent1"/>
              </a:buClr>
              <a:buSzPts val="3600"/>
              <a:buFont typeface="Arial Narrow"/>
              <a:buNone/>
              <a:defRPr sz="3600" b="1" i="0" u="none" strike="noStrike" cap="none">
                <a:solidFill>
                  <a:schemeClr val="accen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7" name="Google Shape;47;p31"/>
          <p:cNvSpPr txBox="1">
            <a:spLocks noGrp="1"/>
          </p:cNvSpPr>
          <p:nvPr>
            <p:ph type="body" idx="1"/>
          </p:nvPr>
        </p:nvSpPr>
        <p:spPr>
          <a:xfrm>
            <a:off x="609600" y="1207293"/>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1pPr>
            <a:lvl2pPr marL="914400" marR="0" lvl="1" indent="-431800" algn="l" rtl="0">
              <a:lnSpc>
                <a:spcPct val="100000"/>
              </a:lnSpc>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
        <p:nvSpPr>
          <p:cNvPr id="48" name="Google Shape;48;p31"/>
          <p:cNvSpPr txBox="1">
            <a:spLocks noGrp="1"/>
          </p:cNvSpPr>
          <p:nvPr>
            <p:ph type="sldNum" idx="12"/>
          </p:nvPr>
        </p:nvSpPr>
        <p:spPr>
          <a:xfrm>
            <a:off x="3048004" y="6355083"/>
            <a:ext cx="8534401" cy="502919"/>
          </a:xfrm>
          <a:prstGeom prst="rect">
            <a:avLst/>
          </a:prstGeom>
          <a:noFill/>
          <a:ln>
            <a:noFill/>
          </a:ln>
        </p:spPr>
        <p:txBody>
          <a:bodyPr spcFirstLastPara="1" wrap="square" lIns="0" tIns="45700" rIns="0" bIns="45700" anchor="ctr" anchorCtr="0">
            <a:noAutofit/>
          </a:bodyPr>
          <a:lstStyle>
            <a:lvl1pPr marL="0" marR="0" lvl="0"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1pPr>
            <a:lvl2pPr marL="0" marR="0" lvl="1"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2pPr>
            <a:lvl3pPr marL="0" marR="0" lvl="2"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3pPr>
            <a:lvl4pPr marL="0" marR="0" lvl="3"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4pPr>
            <a:lvl5pPr marL="0" marR="0" lvl="4"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5pPr>
            <a:lvl6pPr marL="0" marR="0" lvl="5"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6pPr>
            <a:lvl7pPr marL="0" marR="0" lvl="6"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7pPr>
            <a:lvl8pPr marL="0" marR="0" lvl="7"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8pPr>
            <a:lvl9pPr marL="0" marR="0" lvl="8"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9pPr>
          </a:lstStyle>
          <a:p>
            <a:r>
              <a:rPr lang="en-US" smtClean="0"/>
              <a:t>U.S. Department of Commerce | National Oceanic and Atmospheric Administration | National Marine Fisheries Service | Page </a:t>
            </a:r>
            <a:fld id="{00000000-1234-1234-1234-123412341234}" type="slidenum">
              <a:rPr lang="en-US" smtClean="0"/>
              <a:pPr/>
              <a:t>‹#›</a:t>
            </a:fld>
            <a:endParaRPr lang="en-US"/>
          </a:p>
        </p:txBody>
      </p:sp>
      <p:sp>
        <p:nvSpPr>
          <p:cNvPr id="49" name="Google Shape;49;p31"/>
          <p:cNvSpPr/>
          <p:nvPr/>
        </p:nvSpPr>
        <p:spPr>
          <a:xfrm>
            <a:off x="0" y="0"/>
            <a:ext cx="12192000" cy="91440"/>
          </a:xfrm>
          <a:prstGeom prst="rect">
            <a:avLst/>
          </a:prstGeom>
          <a:solidFill>
            <a:schemeClr val="dk2"/>
          </a:solidFill>
          <a:ln>
            <a:noFill/>
          </a:ln>
        </p:spPr>
        <p:txBody>
          <a:bodyPr spcFirstLastPara="1" wrap="square" lIns="121900" tIns="60933" rIns="121900" bIns="60933" anchor="ctr" anchorCtr="0">
            <a:noAutofit/>
          </a:bodyPr>
          <a:lstStyle/>
          <a:p>
            <a:pPr marL="0" marR="0" lvl="0" indent="0" algn="ctr" rtl="0">
              <a:spcBef>
                <a:spcPts val="0"/>
              </a:spcBef>
              <a:spcAft>
                <a:spcPts val="0"/>
              </a:spcAft>
              <a:buClr>
                <a:schemeClr val="dk1"/>
              </a:buClr>
              <a:buSzPts val="1800"/>
              <a:buFont typeface="Arial"/>
              <a:buNone/>
            </a:pPr>
            <a:endParaRPr sz="2400" b="0" i="0" u="none" strike="noStrike" cap="none">
              <a:solidFill>
                <a:schemeClr val="lt1"/>
              </a:solidFill>
              <a:latin typeface="Arial Narrow"/>
              <a:ea typeface="Arial Narrow"/>
              <a:cs typeface="Arial Narrow"/>
              <a:sym typeface="Arial Narrow"/>
            </a:endParaRPr>
          </a:p>
        </p:txBody>
      </p:sp>
      <p:pic>
        <p:nvPicPr>
          <p:cNvPr id="50" name="Google Shape;50;p31" descr="NOAA-Fisheries-horizontal.png"/>
          <p:cNvPicPr preferRelativeResize="0"/>
          <p:nvPr/>
        </p:nvPicPr>
        <p:blipFill rotWithShape="1">
          <a:blip r:embed="rId3">
            <a:alphaModFix/>
          </a:blip>
          <a:srcRect/>
          <a:stretch/>
        </p:blipFill>
        <p:spPr>
          <a:xfrm>
            <a:off x="609602" y="6414349"/>
            <a:ext cx="1701401" cy="402336"/>
          </a:xfrm>
          <a:prstGeom prst="rect">
            <a:avLst/>
          </a:prstGeom>
          <a:noFill/>
          <a:ln>
            <a:noFill/>
          </a:ln>
        </p:spPr>
      </p:pic>
    </p:spTree>
    <p:extLst>
      <p:ext uri="{BB962C8B-B14F-4D97-AF65-F5344CB8AC3E}">
        <p14:creationId xmlns:p14="http://schemas.microsoft.com/office/powerpoint/2010/main" val="2006506349"/>
      </p:ext>
    </p:extLst>
  </p:cSld>
  <p:clrMap bg1="lt1" tx1="dk1" bg2="dk2" tx2="lt2" accent1="accent1" accent2="accent2" accent3="accent3" accent4="accent4" accent5="accent5" accent6="accent6" hlink="hlink" folHlink="folHlink"/>
  <p:sldLayoutIdLst>
    <p:sldLayoutId id="2147483745"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7613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98" r:id="rId6"/>
    <p:sldLayoutId id="2147483699" r:id="rId7"/>
  </p:sldLayoutIdLst>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txStyles>
    <p:titleStyle>
      <a:lvl1pPr algn="l" defTabSz="914377" rtl="0" eaLnBrk="1" latinLnBrk="0" hangingPunct="1">
        <a:lnSpc>
          <a:spcPct val="90000"/>
        </a:lnSpc>
        <a:spcBef>
          <a:spcPct val="0"/>
        </a:spcBef>
        <a:buNone/>
        <a:defRPr sz="4400" kern="1200" spc="-51" baseline="0">
          <a:solidFill>
            <a:schemeClr val="tx1"/>
          </a:solidFill>
          <a:latin typeface="+mj-lt"/>
          <a:ea typeface="+mj-ea"/>
          <a:cs typeface="+mj-cs"/>
        </a:defRPr>
      </a:lvl1pPr>
    </p:titleStyle>
    <p:bodyStyle>
      <a:lvl1pPr marL="182875" indent="-182875" algn="l" defTabSz="914377" rtl="0" eaLnBrk="1" latinLnBrk="0" hangingPunct="1">
        <a:lnSpc>
          <a:spcPct val="95000"/>
        </a:lnSpc>
        <a:spcBef>
          <a:spcPts val="1400"/>
        </a:spcBef>
        <a:spcAft>
          <a:spcPts val="200"/>
        </a:spcAft>
        <a:buClr>
          <a:schemeClr val="accent1"/>
        </a:buClr>
        <a:buSzPct val="80000"/>
        <a:buFont typeface="Arial" pitchFamily="34" charset="0"/>
        <a:buChar char="•"/>
        <a:defRPr sz="1800" kern="1200" spc="11" baseline="0">
          <a:solidFill>
            <a:schemeClr val="tx1"/>
          </a:solidFill>
          <a:latin typeface="+mn-lt"/>
          <a:ea typeface="+mn-ea"/>
          <a:cs typeface="+mn-cs"/>
        </a:defRPr>
      </a:lvl1pPr>
      <a:lvl2pPr marL="457189" indent="-182875" algn="l" defTabSz="914377"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02"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15"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28"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599960"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953"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199945"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938"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4038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96" r:id="rId5"/>
    <p:sldLayoutId id="2147483697" r:id="rId6"/>
    <p:sldLayoutId id="2147483842" r:id="rId7"/>
    <p:sldLayoutId id="2147483843" r:id="rId8"/>
  </p:sldLayoutIdLst>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txStyles>
    <p:titleStyle>
      <a:lvl1pPr algn="l" defTabSz="914377" rtl="0" eaLnBrk="1" latinLnBrk="0" hangingPunct="1">
        <a:lnSpc>
          <a:spcPct val="90000"/>
        </a:lnSpc>
        <a:spcBef>
          <a:spcPct val="0"/>
        </a:spcBef>
        <a:buNone/>
        <a:defRPr sz="4400" kern="1200" spc="-51" baseline="0">
          <a:solidFill>
            <a:schemeClr val="tx1"/>
          </a:solidFill>
          <a:latin typeface="+mj-lt"/>
          <a:ea typeface="+mj-ea"/>
          <a:cs typeface="+mj-cs"/>
        </a:defRPr>
      </a:lvl1pPr>
    </p:titleStyle>
    <p:bodyStyle>
      <a:lvl1pPr marL="182875" indent="-182875" algn="l" defTabSz="914377" rtl="0" eaLnBrk="1" latinLnBrk="0" hangingPunct="1">
        <a:lnSpc>
          <a:spcPct val="95000"/>
        </a:lnSpc>
        <a:spcBef>
          <a:spcPts val="1400"/>
        </a:spcBef>
        <a:spcAft>
          <a:spcPts val="200"/>
        </a:spcAft>
        <a:buClr>
          <a:schemeClr val="accent1"/>
        </a:buClr>
        <a:buSzPct val="80000"/>
        <a:buFont typeface="Arial" pitchFamily="34" charset="0"/>
        <a:buChar char="•"/>
        <a:defRPr sz="1800" kern="1200" spc="11" baseline="0">
          <a:solidFill>
            <a:schemeClr val="tx1"/>
          </a:solidFill>
          <a:latin typeface="+mn-lt"/>
          <a:ea typeface="+mn-ea"/>
          <a:cs typeface="+mn-cs"/>
        </a:defRPr>
      </a:lvl1pPr>
      <a:lvl2pPr marL="457189" indent="-182875" algn="l" defTabSz="914377"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02"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15"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28"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599960"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953"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199945"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938"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2437" y="2685195"/>
            <a:ext cx="10070512" cy="886397"/>
          </a:xfrm>
          <a:prstGeom prst="rect">
            <a:avLst/>
          </a:prstGeom>
        </p:spPr>
        <p:txBody>
          <a:bodyPr vert="horz" wrap="square" lIns="0" tIns="0" rIns="0" bIns="0" rtlCol="0" anchor="b" anchorCtr="0">
            <a:spAutoFit/>
          </a:bodyPr>
          <a:lstStyle/>
          <a:p>
            <a:r>
              <a:rPr lang="en-US" dirty="0"/>
              <a:t>Click to edit Divider Page</a:t>
            </a:r>
          </a:p>
        </p:txBody>
      </p:sp>
      <p:sp>
        <p:nvSpPr>
          <p:cNvPr id="3" name="Text Placeholder 2"/>
          <p:cNvSpPr>
            <a:spLocks noGrp="1"/>
          </p:cNvSpPr>
          <p:nvPr>
            <p:ph type="body" idx="1"/>
          </p:nvPr>
        </p:nvSpPr>
        <p:spPr>
          <a:xfrm>
            <a:off x="1822438" y="3777557"/>
            <a:ext cx="10070513" cy="942811"/>
          </a:xfrm>
          <a:prstGeom prst="rect">
            <a:avLst/>
          </a:prstGeom>
        </p:spPr>
        <p:txBody>
          <a:bodyPr vert="horz" lIns="0" tIns="0" rIns="0" bIns="0" rtlCol="0">
            <a:normAutofit/>
          </a:bodyPr>
          <a:lstStyle/>
          <a:p>
            <a:pPr lvl="0"/>
            <a:r>
              <a:rPr lang="en-US" dirty="0"/>
              <a:t>Click to edit Master text styles</a:t>
            </a:r>
          </a:p>
        </p:txBody>
      </p:sp>
    </p:spTree>
    <p:extLst>
      <p:ext uri="{BB962C8B-B14F-4D97-AF65-F5344CB8AC3E}">
        <p14:creationId xmlns:p14="http://schemas.microsoft.com/office/powerpoint/2010/main" val="16388288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95" r:id="rId5"/>
  </p:sldLayoutIdLst>
  <p:txStyles>
    <p:titleStyle>
      <a:lvl1pPr algn="l" defTabSz="914377" rtl="0" eaLnBrk="1" latinLnBrk="0" hangingPunct="1">
        <a:lnSpc>
          <a:spcPct val="80000"/>
        </a:lnSpc>
        <a:spcBef>
          <a:spcPct val="0"/>
        </a:spcBef>
        <a:buNone/>
        <a:defRPr sz="7200" kern="1200">
          <a:solidFill>
            <a:schemeClr val="tx2"/>
          </a:solidFill>
          <a:latin typeface="Cambria" charset="0"/>
          <a:ea typeface="Cambria" charset="0"/>
          <a:cs typeface="Cambria" charset="0"/>
        </a:defRPr>
      </a:lvl1pPr>
    </p:titleStyle>
    <p:bodyStyle>
      <a:lvl1pPr marL="0" indent="0" algn="l" defTabSz="914377" rtl="0" eaLnBrk="1" latinLnBrk="0" hangingPunct="1">
        <a:lnSpc>
          <a:spcPct val="90000"/>
        </a:lnSpc>
        <a:spcBef>
          <a:spcPts val="1000"/>
        </a:spcBef>
        <a:buFont typeface="Arial"/>
        <a:buNone/>
        <a:defRPr sz="3600" b="0" i="0" kern="1200">
          <a:solidFill>
            <a:schemeClr val="accent1">
              <a:lumMod val="20000"/>
              <a:lumOff val="80000"/>
            </a:schemeClr>
          </a:solidFill>
          <a:latin typeface="Cambria" charset="0"/>
          <a:ea typeface="Cambria" charset="0"/>
          <a:cs typeface="Cambria"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8909" y="1141666"/>
            <a:ext cx="7313491" cy="1398472"/>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268910" y="2631404"/>
            <a:ext cx="7313489" cy="1277675"/>
          </a:xfrm>
          <a:prstGeom prst="rect">
            <a:avLst/>
          </a:prstGeom>
        </p:spPr>
        <p:txBody>
          <a:bodyPr vert="horz" lIns="91440" tIns="45720" rIns="91440" bIns="45720" rtlCol="0">
            <a:normAutofit/>
          </a:bodyPr>
          <a:lstStyle/>
          <a:p>
            <a:pPr lvl="0"/>
            <a:r>
              <a:rPr lang="en-US" dirty="0" smtClean="0"/>
              <a:t>Click to edit Master text styles</a:t>
            </a:r>
          </a:p>
        </p:txBody>
      </p:sp>
      <p:sp>
        <p:nvSpPr>
          <p:cNvPr id="7" name="Freeform 6"/>
          <p:cNvSpPr/>
          <p:nvPr/>
        </p:nvSpPr>
        <p:spPr>
          <a:xfrm>
            <a:off x="-12253" y="441716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7631558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12192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609600" y="457200"/>
            <a:ext cx="109728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207294"/>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3048000" y="6355081"/>
            <a:ext cx="8534401" cy="502919"/>
          </a:xfrm>
          <a:prstGeom prst="rect">
            <a:avLst/>
          </a:prstGeom>
        </p:spPr>
        <p:txBody>
          <a:bodyPr vert="horz" lIns="0" tIns="45720" rIns="0" bIns="45720" rtlCol="0" anchor="ctr"/>
          <a:lstStyle>
            <a:lvl1pPr algn="r">
              <a:defRPr sz="800">
                <a:solidFill>
                  <a:srgbClr val="000000"/>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p:nvSpPr>
        <p:spPr>
          <a:xfrm>
            <a:off x="0" y="0"/>
            <a:ext cx="12192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8" name="Picture 7" descr="NOAA-Fisheries-horizont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72" y="6419089"/>
            <a:ext cx="2191920" cy="388747"/>
          </a:xfrm>
          <a:prstGeom prst="rect">
            <a:avLst/>
          </a:prstGeom>
        </p:spPr>
      </p:pic>
    </p:spTree>
    <p:extLst>
      <p:ext uri="{BB962C8B-B14F-4D97-AF65-F5344CB8AC3E}">
        <p14:creationId xmlns:p14="http://schemas.microsoft.com/office/powerpoint/2010/main" val="886210570"/>
      </p:ext>
    </p:extLst>
  </p:cSld>
  <p:clrMap bg1="lt1" tx1="dk1" bg2="lt2" tx2="dk2" accent1="accent1" accent2="accent2" accent3="accent3" accent4="accent4" accent5="accent5" accent6="accent6" hlink="hlink" folHlink="folHlink"/>
  <p:sldLayoutIdLst>
    <p:sldLayoutId id="2147483691" r:id="rId1"/>
    <p:sldLayoutId id="2147483700"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5080"/>
            <a:ext cx="12192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609600" y="457200"/>
            <a:ext cx="109728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207294"/>
            <a:ext cx="10972800" cy="4525963"/>
          </a:xfrm>
          <a:prstGeom prst="rect">
            <a:avLst/>
          </a:prstGeom>
        </p:spPr>
        <p:txBody>
          <a:bodyPr vert="horz" lIns="91440" tIns="45720" rIns="91440" bIns="45720" rtlCol="0">
            <a:normAutofit/>
          </a:bodyPr>
          <a:lstStyle/>
          <a:p>
            <a:pPr lvl="0"/>
            <a:r>
              <a:rPr lang="en-US" dirty="0" smtClean="0"/>
              <a:t>Click to edit Master text styles</a:t>
            </a:r>
          </a:p>
        </p:txBody>
      </p:sp>
      <p:sp>
        <p:nvSpPr>
          <p:cNvPr id="6" name="Slide Number Placeholder 5"/>
          <p:cNvSpPr>
            <a:spLocks noGrp="1"/>
          </p:cNvSpPr>
          <p:nvPr>
            <p:ph type="sldNum" sz="quarter" idx="4"/>
          </p:nvPr>
        </p:nvSpPr>
        <p:spPr>
          <a:xfrm>
            <a:off x="3048000" y="6355081"/>
            <a:ext cx="8534401" cy="502919"/>
          </a:xfrm>
          <a:prstGeom prst="rect">
            <a:avLst/>
          </a:prstGeom>
        </p:spPr>
        <p:txBody>
          <a:bodyPr vert="horz" lIns="0" tIns="45720" rIns="0" bIns="45720" rtlCol="0" anchor="ctr"/>
          <a:lstStyle>
            <a:lvl1pPr algn="r">
              <a:defRPr sz="800">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674" y="6419089"/>
            <a:ext cx="2191917" cy="388747"/>
          </a:xfrm>
          <a:prstGeom prst="rect">
            <a:avLst/>
          </a:prstGeom>
        </p:spPr>
      </p:pic>
    </p:spTree>
    <p:extLst>
      <p:ext uri="{BB962C8B-B14F-4D97-AF65-F5344CB8AC3E}">
        <p14:creationId xmlns:p14="http://schemas.microsoft.com/office/powerpoint/2010/main" val="65798252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701" r:id="rId3"/>
    <p:sldLayoutId id="2147483702" r:id="rId4"/>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2726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19" r:id="rId6"/>
    <p:sldLayoutId id="2147483720" r:id="rId7"/>
  </p:sldLayoutIdLst>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txStyles>
    <p:titleStyle>
      <a:lvl1pPr algn="l" defTabSz="914377" rtl="0" eaLnBrk="1" latinLnBrk="0" hangingPunct="1">
        <a:lnSpc>
          <a:spcPct val="90000"/>
        </a:lnSpc>
        <a:spcBef>
          <a:spcPct val="0"/>
        </a:spcBef>
        <a:buNone/>
        <a:defRPr sz="4400" kern="1200" spc="-51" baseline="0">
          <a:solidFill>
            <a:schemeClr val="tx1"/>
          </a:solidFill>
          <a:latin typeface="+mj-lt"/>
          <a:ea typeface="+mj-ea"/>
          <a:cs typeface="+mj-cs"/>
        </a:defRPr>
      </a:lvl1pPr>
    </p:titleStyle>
    <p:bodyStyle>
      <a:lvl1pPr marL="182875" indent="-182875" algn="l" defTabSz="914377" rtl="0" eaLnBrk="1" latinLnBrk="0" hangingPunct="1">
        <a:lnSpc>
          <a:spcPct val="95000"/>
        </a:lnSpc>
        <a:spcBef>
          <a:spcPts val="1400"/>
        </a:spcBef>
        <a:spcAft>
          <a:spcPts val="200"/>
        </a:spcAft>
        <a:buClr>
          <a:schemeClr val="accent1"/>
        </a:buClr>
        <a:buSzPct val="80000"/>
        <a:buFont typeface="Arial" pitchFamily="34" charset="0"/>
        <a:buChar char="•"/>
        <a:defRPr sz="1800" kern="1200" spc="11" baseline="0">
          <a:solidFill>
            <a:schemeClr val="tx1"/>
          </a:solidFill>
          <a:latin typeface="+mn-lt"/>
          <a:ea typeface="+mn-ea"/>
          <a:cs typeface="+mn-cs"/>
        </a:defRPr>
      </a:lvl1pPr>
      <a:lvl2pPr marL="457189" indent="-182875" algn="l" defTabSz="914377"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02"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15"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28"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599960"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953"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199945"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938"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84395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21" r:id="rId5"/>
    <p:sldLayoutId id="2147483722" r:id="rId6"/>
    <p:sldLayoutId id="2147483841" r:id="rId7"/>
  </p:sldLayoutIdLst>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txStyles>
    <p:titleStyle>
      <a:lvl1pPr algn="l" defTabSz="914377" rtl="0" eaLnBrk="1" latinLnBrk="0" hangingPunct="1">
        <a:lnSpc>
          <a:spcPct val="90000"/>
        </a:lnSpc>
        <a:spcBef>
          <a:spcPct val="0"/>
        </a:spcBef>
        <a:buNone/>
        <a:defRPr sz="4400" kern="1200" spc="-51" baseline="0">
          <a:solidFill>
            <a:schemeClr val="tx1"/>
          </a:solidFill>
          <a:latin typeface="+mj-lt"/>
          <a:ea typeface="+mj-ea"/>
          <a:cs typeface="+mj-cs"/>
        </a:defRPr>
      </a:lvl1pPr>
    </p:titleStyle>
    <p:bodyStyle>
      <a:lvl1pPr marL="182875" indent="-182875" algn="l" defTabSz="914377" rtl="0" eaLnBrk="1" latinLnBrk="0" hangingPunct="1">
        <a:lnSpc>
          <a:spcPct val="95000"/>
        </a:lnSpc>
        <a:spcBef>
          <a:spcPts val="1400"/>
        </a:spcBef>
        <a:spcAft>
          <a:spcPts val="200"/>
        </a:spcAft>
        <a:buClr>
          <a:schemeClr val="accent1"/>
        </a:buClr>
        <a:buSzPct val="80000"/>
        <a:buFont typeface="Arial" pitchFamily="34" charset="0"/>
        <a:buChar char="•"/>
        <a:defRPr sz="1800" kern="1200" spc="11" baseline="0">
          <a:solidFill>
            <a:schemeClr val="tx1"/>
          </a:solidFill>
          <a:latin typeface="+mn-lt"/>
          <a:ea typeface="+mn-ea"/>
          <a:cs typeface="+mn-cs"/>
        </a:defRPr>
      </a:lvl1pPr>
      <a:lvl2pPr marL="457189" indent="-182875" algn="l" defTabSz="914377"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02"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15"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28"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599960"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953"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199945"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938"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2024 GOA </a:t>
            </a:r>
            <a:r>
              <a:rPr lang="en-US" dirty="0" err="1" smtClean="0"/>
              <a:t>Pcod</a:t>
            </a:r>
            <a:r>
              <a:rPr lang="en-US" dirty="0" smtClean="0"/>
              <a:t> assessment</a:t>
            </a:r>
            <a:endParaRPr lang="en-US" dirty="0"/>
          </a:p>
        </p:txBody>
      </p:sp>
      <p:sp>
        <p:nvSpPr>
          <p:cNvPr id="3" name="Subtitle 2"/>
          <p:cNvSpPr>
            <a:spLocks noGrp="1"/>
          </p:cNvSpPr>
          <p:nvPr>
            <p:ph type="body" idx="1"/>
          </p:nvPr>
        </p:nvSpPr>
        <p:spPr/>
        <p:txBody>
          <a:bodyPr/>
          <a:lstStyle/>
          <a:p>
            <a:r>
              <a:rPr lang="en-US" dirty="0" smtClean="0"/>
              <a:t>September 2024 Plan Team</a:t>
            </a:r>
            <a:endParaRPr lang="en-US" dirty="0"/>
          </a:p>
        </p:txBody>
      </p:sp>
    </p:spTree>
    <p:extLst>
      <p:ext uri="{BB962C8B-B14F-4D97-AF65-F5344CB8AC3E}">
        <p14:creationId xmlns:p14="http://schemas.microsoft.com/office/powerpoint/2010/main" val="53668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0" y="1027906"/>
            <a:ext cx="9067801" cy="4351338"/>
          </a:xfrm>
          <a:prstGeom prst="rect">
            <a:avLst/>
          </a:prstGeom>
        </p:spPr>
        <p:txBody>
          <a:bodyPr/>
          <a:lstStyle/>
          <a:p>
            <a:r>
              <a:rPr lang="en-US" sz="2800" dirty="0" err="1" smtClean="0"/>
              <a:t>Neg</a:t>
            </a:r>
            <a:r>
              <a:rPr lang="en-US" sz="2800" dirty="0" smtClean="0"/>
              <a:t> log-likelihood </a:t>
            </a:r>
            <a:r>
              <a:rPr lang="en-US" sz="2800" dirty="0" smtClean="0"/>
              <a:t>components:</a:t>
            </a:r>
            <a:endParaRPr lang="en-US" sz="2800" dirty="0"/>
          </a:p>
        </p:txBody>
      </p:sp>
      <p:graphicFrame>
        <p:nvGraphicFramePr>
          <p:cNvPr id="8" name="Table 7"/>
          <p:cNvGraphicFramePr>
            <a:graphicFrameLocks noGrp="1"/>
          </p:cNvGraphicFramePr>
          <p:nvPr>
            <p:extLst>
              <p:ext uri="{D42A27DB-BD31-4B8C-83A1-F6EECF244321}">
                <p14:modId xmlns:p14="http://schemas.microsoft.com/office/powerpoint/2010/main" val="1744899391"/>
              </p:ext>
            </p:extLst>
          </p:nvPr>
        </p:nvGraphicFramePr>
        <p:xfrm>
          <a:off x="1470861" y="1561148"/>
          <a:ext cx="8501815" cy="4869180"/>
        </p:xfrm>
        <a:graphic>
          <a:graphicData uri="http://schemas.openxmlformats.org/drawingml/2006/table">
            <a:tbl>
              <a:tblPr/>
              <a:tblGrid>
                <a:gridCol w="2869030">
                  <a:extLst>
                    <a:ext uri="{9D8B030D-6E8A-4147-A177-3AD203B41FA5}">
                      <a16:colId xmlns:a16="http://schemas.microsoft.com/office/drawing/2014/main" val="2024505351"/>
                    </a:ext>
                  </a:extLst>
                </a:gridCol>
                <a:gridCol w="1447680">
                  <a:extLst>
                    <a:ext uri="{9D8B030D-6E8A-4147-A177-3AD203B41FA5}">
                      <a16:colId xmlns:a16="http://schemas.microsoft.com/office/drawing/2014/main" val="4030367535"/>
                    </a:ext>
                  </a:extLst>
                </a:gridCol>
                <a:gridCol w="1395035">
                  <a:extLst>
                    <a:ext uri="{9D8B030D-6E8A-4147-A177-3AD203B41FA5}">
                      <a16:colId xmlns:a16="http://schemas.microsoft.com/office/drawing/2014/main" val="2897703155"/>
                    </a:ext>
                  </a:extLst>
                </a:gridCol>
                <a:gridCol w="1395035">
                  <a:extLst>
                    <a:ext uri="{9D8B030D-6E8A-4147-A177-3AD203B41FA5}">
                      <a16:colId xmlns:a16="http://schemas.microsoft.com/office/drawing/2014/main" val="856596475"/>
                    </a:ext>
                  </a:extLst>
                </a:gridCol>
                <a:gridCol w="1395035">
                  <a:extLst>
                    <a:ext uri="{9D8B030D-6E8A-4147-A177-3AD203B41FA5}">
                      <a16:colId xmlns:a16="http://schemas.microsoft.com/office/drawing/2014/main" val="3119539625"/>
                    </a:ext>
                  </a:extLst>
                </a:gridCol>
              </a:tblGrid>
              <a:tr h="522602">
                <a:tc>
                  <a:txBody>
                    <a:bodyPr/>
                    <a:lstStyle/>
                    <a:p>
                      <a:pPr algn="l" fontAlgn="b"/>
                      <a:r>
                        <a:rPr lang="en-US" sz="2400" b="0" i="0" u="none" strike="noStrike" dirty="0">
                          <a:solidFill>
                            <a:srgbClr val="000000"/>
                          </a:solidFill>
                          <a:effectLst/>
                          <a:latin typeface="Calibri" panose="020F0502020204030204" pitchFamily="34" charset="0"/>
                        </a:rPr>
                        <a:t>Component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Calibri" panose="020F0502020204030204" pitchFamily="34" charset="0"/>
                        </a:rPr>
                        <a:t>2019.1b</a:t>
                      </a:r>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Calibri" panose="020F0502020204030204" pitchFamily="34" charset="0"/>
                        </a:rPr>
                        <a:t>2019.1c.2: </a:t>
                      </a:r>
                      <a:r>
                        <a:rPr lang="en-US" sz="2400" b="0" i="0" u="none" strike="noStrike" dirty="0" err="1" smtClean="0">
                          <a:solidFill>
                            <a:srgbClr val="000000"/>
                          </a:solidFill>
                          <a:effectLst/>
                          <a:latin typeface="Calibri" panose="020F0502020204030204" pitchFamily="34" charset="0"/>
                        </a:rPr>
                        <a:t>LLSrvBin</a:t>
                      </a:r>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Calibri" panose="020F0502020204030204" pitchFamily="34" charset="0"/>
                        </a:rPr>
                        <a:t>2019.1c.4: </a:t>
                      </a:r>
                      <a:r>
                        <a:rPr lang="en-US" sz="2400" b="0" i="0" u="none" strike="noStrike" dirty="0" err="1" smtClean="0">
                          <a:solidFill>
                            <a:srgbClr val="000000"/>
                          </a:solidFill>
                          <a:effectLst/>
                          <a:latin typeface="Calibri" panose="020F0502020204030204" pitchFamily="34" charset="0"/>
                        </a:rPr>
                        <a:t>FishISS</a:t>
                      </a:r>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Calibri" panose="020F0502020204030204" pitchFamily="34" charset="0"/>
                        </a:rPr>
                        <a:t>2019.1c.6: </a:t>
                      </a:r>
                      <a:r>
                        <a:rPr lang="en-US" sz="2400" b="0" i="0" u="none" strike="noStrike" dirty="0" err="1" smtClean="0">
                          <a:solidFill>
                            <a:srgbClr val="000000"/>
                          </a:solidFill>
                          <a:effectLst/>
                          <a:latin typeface="Calibri" panose="020F0502020204030204" pitchFamily="34" charset="0"/>
                        </a:rPr>
                        <a:t>TwlCAAL</a:t>
                      </a:r>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4453257"/>
                  </a:ext>
                </a:extLst>
              </a:tr>
              <a:tr h="266017">
                <a:tc>
                  <a:txBody>
                    <a:bodyPr/>
                    <a:lstStyle/>
                    <a:p>
                      <a:pPr algn="l" fontAlgn="b"/>
                      <a:r>
                        <a:rPr lang="en-US" sz="2400" b="0" i="0" u="none" strike="noStrike">
                          <a:solidFill>
                            <a:srgbClr val="000000"/>
                          </a:solidFill>
                          <a:effectLst/>
                          <a:latin typeface="Calibri" panose="020F0502020204030204" pitchFamily="34" charset="0"/>
                        </a:rPr>
                        <a:t>TOTAL</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3050.99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3043.46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2915.88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3026.08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28084206"/>
                  </a:ext>
                </a:extLst>
              </a:tr>
              <a:tr h="266017">
                <a:tc>
                  <a:txBody>
                    <a:bodyPr/>
                    <a:lstStyle/>
                    <a:p>
                      <a:pPr algn="l" fontAlgn="b"/>
                      <a:r>
                        <a:rPr lang="en-US" sz="24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1.21E-12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2.47E-12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1.17E-12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5.19E-12</a:t>
                      </a:r>
                    </a:p>
                  </a:txBody>
                  <a:tcPr marL="9525" marR="9525" marT="9525" marB="0" anchor="b">
                    <a:lnL>
                      <a:noFill/>
                    </a:lnL>
                    <a:lnR>
                      <a:noFill/>
                    </a:lnR>
                    <a:lnT>
                      <a:noFill/>
                    </a:lnT>
                    <a:lnB>
                      <a:noFill/>
                    </a:lnB>
                  </a:tcPr>
                </a:tc>
                <a:extLst>
                  <a:ext uri="{0D108BD9-81ED-4DB2-BD59-A6C34878D82A}">
                    <a16:rowId xmlns:a16="http://schemas.microsoft.com/office/drawing/2014/main" val="470350903"/>
                  </a:ext>
                </a:extLst>
              </a:tr>
              <a:tr h="266017">
                <a:tc>
                  <a:txBody>
                    <a:bodyPr/>
                    <a:lstStyle/>
                    <a:p>
                      <a:pPr algn="l" fontAlgn="b"/>
                      <a:r>
                        <a:rPr lang="en-US" sz="24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-3.78</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Calibri" panose="020F0502020204030204" pitchFamily="34" charset="0"/>
                        </a:rPr>
                        <a:t>-5.13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-8.96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Calibri" panose="020F0502020204030204" pitchFamily="34" charset="0"/>
                        </a:rPr>
                        <a:t>-3.44</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94123043"/>
                  </a:ext>
                </a:extLst>
              </a:tr>
              <a:tr h="266017">
                <a:tc>
                  <a:txBody>
                    <a:bodyPr/>
                    <a:lstStyle/>
                    <a:p>
                      <a:pPr algn="l" fontAlgn="b"/>
                      <a:r>
                        <a:rPr lang="en-US" sz="2400" b="0" i="0" u="none" strike="noStrike">
                          <a:solidFill>
                            <a:srgbClr val="000000"/>
                          </a:solidFill>
                          <a:effectLst/>
                          <a:latin typeface="Calibri" panose="020F0502020204030204" pitchFamily="34" charset="0"/>
                        </a:rPr>
                        <a:t>Length_comp</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1868.43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1861.86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Calibri" panose="020F0502020204030204" pitchFamily="34" charset="0"/>
                        </a:rPr>
                        <a:t>1743.21</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1866.58</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2452481293"/>
                  </a:ext>
                </a:extLst>
              </a:tr>
              <a:tr h="266017">
                <a:tc>
                  <a:txBody>
                    <a:bodyPr/>
                    <a:lstStyle/>
                    <a:p>
                      <a:pPr algn="l" fontAlgn="b"/>
                      <a:r>
                        <a:rPr lang="en-US" sz="2400" b="0" i="0" u="none" strike="noStrike">
                          <a:solidFill>
                            <a:srgbClr val="000000"/>
                          </a:solidFill>
                          <a:effectLst/>
                          <a:latin typeface="Calibri" panose="020F0502020204030204" pitchFamily="34" charset="0"/>
                        </a:rPr>
                        <a:t>Age_comp</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1180.16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Calibri" panose="020F0502020204030204" pitchFamily="34" charset="0"/>
                        </a:rPr>
                        <a:t>1180.36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1177.15</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1156.07</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845062761"/>
                  </a:ext>
                </a:extLst>
              </a:tr>
              <a:tr h="266017">
                <a:tc>
                  <a:txBody>
                    <a:bodyPr/>
                    <a:lstStyle/>
                    <a:p>
                      <a:pPr algn="l" fontAlgn="b"/>
                      <a:r>
                        <a:rPr lang="en-US" sz="2400" b="0" i="0" u="none" strike="noStrike">
                          <a:solidFill>
                            <a:srgbClr val="000000"/>
                          </a:solidFill>
                          <a:effectLst/>
                          <a:latin typeface="Calibri" panose="020F0502020204030204" pitchFamily="34" charset="0"/>
                        </a:rPr>
                        <a:t>Recruitment</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-4.86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-4.93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-5.97</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-3.95</a:t>
                      </a:r>
                    </a:p>
                  </a:txBody>
                  <a:tcPr marL="9525" marR="9525" marT="9525" marB="0" anchor="b">
                    <a:lnL>
                      <a:noFill/>
                    </a:lnL>
                    <a:lnR>
                      <a:noFill/>
                    </a:lnR>
                    <a:lnT>
                      <a:noFill/>
                    </a:lnT>
                    <a:lnB>
                      <a:noFill/>
                    </a:lnB>
                  </a:tcPr>
                </a:tc>
                <a:extLst>
                  <a:ext uri="{0D108BD9-81ED-4DB2-BD59-A6C34878D82A}">
                    <a16:rowId xmlns:a16="http://schemas.microsoft.com/office/drawing/2014/main" val="1344075987"/>
                  </a:ext>
                </a:extLst>
              </a:tr>
              <a:tr h="266017">
                <a:tc>
                  <a:txBody>
                    <a:bodyPr/>
                    <a:lstStyle/>
                    <a:p>
                      <a:pPr algn="l" fontAlgn="b"/>
                      <a:r>
                        <a:rPr lang="en-US" sz="2400" b="0" i="0" u="none" strike="noStrike">
                          <a:solidFill>
                            <a:srgbClr val="000000"/>
                          </a:solidFill>
                          <a:effectLst/>
                          <a:latin typeface="Calibri" panose="020F0502020204030204" pitchFamily="34" charset="0"/>
                        </a:rPr>
                        <a:t>InitEQ_Regime</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3.10</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3.45</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2.77</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3.52</a:t>
                      </a:r>
                    </a:p>
                  </a:txBody>
                  <a:tcPr marL="9525" marR="9525" marT="9525" marB="0" anchor="b">
                    <a:lnL>
                      <a:noFill/>
                    </a:lnL>
                    <a:lnR>
                      <a:noFill/>
                    </a:lnR>
                    <a:lnT>
                      <a:noFill/>
                    </a:lnT>
                    <a:lnB>
                      <a:noFill/>
                    </a:lnB>
                  </a:tcPr>
                </a:tc>
                <a:extLst>
                  <a:ext uri="{0D108BD9-81ED-4DB2-BD59-A6C34878D82A}">
                    <a16:rowId xmlns:a16="http://schemas.microsoft.com/office/drawing/2014/main" val="710568927"/>
                  </a:ext>
                </a:extLst>
              </a:tr>
              <a:tr h="266017">
                <a:tc>
                  <a:txBody>
                    <a:bodyPr/>
                    <a:lstStyle/>
                    <a:p>
                      <a:pPr algn="l" fontAlgn="b"/>
                      <a:r>
                        <a:rPr lang="en-US" sz="2400" b="0" i="0" u="none" strike="noStrike">
                          <a:solidFill>
                            <a:srgbClr val="000000"/>
                          </a:solidFill>
                          <a:effectLst/>
                          <a:latin typeface="Calibri" panose="020F0502020204030204" pitchFamily="34" charset="0"/>
                        </a:rPr>
                        <a:t>Forecast_Recruitment</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0.41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0.41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0.10</a:t>
                      </a:r>
                    </a:p>
                  </a:txBody>
                  <a:tcPr marL="9525" marR="9525" marT="9525" marB="0" anchor="b">
                    <a:lnL>
                      <a:noFill/>
                    </a:lnL>
                    <a:lnR>
                      <a:noFill/>
                    </a:lnR>
                    <a:lnT>
                      <a:noFill/>
                    </a:lnT>
                    <a:lnB>
                      <a:noFill/>
                    </a:lnB>
                  </a:tcPr>
                </a:tc>
                <a:extLst>
                  <a:ext uri="{0D108BD9-81ED-4DB2-BD59-A6C34878D82A}">
                    <a16:rowId xmlns:a16="http://schemas.microsoft.com/office/drawing/2014/main" val="2674307443"/>
                  </a:ext>
                </a:extLst>
              </a:tr>
              <a:tr h="266017">
                <a:tc>
                  <a:txBody>
                    <a:bodyPr/>
                    <a:lstStyle/>
                    <a:p>
                      <a:pPr algn="l" fontAlgn="b"/>
                      <a:r>
                        <a:rPr lang="en-US" sz="2400" b="0" i="0" u="none" strike="noStrike">
                          <a:solidFill>
                            <a:srgbClr val="000000"/>
                          </a:solidFill>
                          <a:effectLst/>
                          <a:latin typeface="Calibri" panose="020F0502020204030204" pitchFamily="34" charset="0"/>
                        </a:rPr>
                        <a:t>Parm_priors</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0.92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tcPr>
                </a:tc>
                <a:extLst>
                  <a:ext uri="{0D108BD9-81ED-4DB2-BD59-A6C34878D82A}">
                    <a16:rowId xmlns:a16="http://schemas.microsoft.com/office/drawing/2014/main" val="1482806525"/>
                  </a:ext>
                </a:extLst>
              </a:tr>
              <a:tr h="266017">
                <a:tc>
                  <a:txBody>
                    <a:bodyPr/>
                    <a:lstStyle/>
                    <a:p>
                      <a:pPr algn="l" fontAlgn="b"/>
                      <a:r>
                        <a:rPr lang="en-US" sz="2400" b="0" i="0" u="none" strike="noStrike">
                          <a:solidFill>
                            <a:srgbClr val="000000"/>
                          </a:solidFill>
                          <a:effectLst/>
                          <a:latin typeface="Calibri" panose="020F0502020204030204" pitchFamily="34" charset="0"/>
                        </a:rPr>
                        <a:t>Parm_softbounds</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extLst>
                  <a:ext uri="{0D108BD9-81ED-4DB2-BD59-A6C34878D82A}">
                    <a16:rowId xmlns:a16="http://schemas.microsoft.com/office/drawing/2014/main" val="1229085302"/>
                  </a:ext>
                </a:extLst>
              </a:tr>
              <a:tr h="266017">
                <a:tc>
                  <a:txBody>
                    <a:bodyPr/>
                    <a:lstStyle/>
                    <a:p>
                      <a:pPr algn="l" fontAlgn="b"/>
                      <a:r>
                        <a:rPr lang="en-US" sz="2400" b="0" i="0" u="none" strike="noStrike">
                          <a:solidFill>
                            <a:srgbClr val="000000"/>
                          </a:solidFill>
                          <a:effectLst/>
                          <a:latin typeface="Calibri" panose="020F0502020204030204" pitchFamily="34" charset="0"/>
                        </a:rPr>
                        <a:t>Parm_devs</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6.50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6.51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6.51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panose="020F0502020204030204" pitchFamily="34" charset="0"/>
                        </a:rPr>
                        <a:t>6.12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66458"/>
                  </a:ext>
                </a:extLst>
              </a:tr>
            </a:tbl>
          </a:graphicData>
        </a:graphic>
      </p:graphicFrame>
    </p:spTree>
    <p:extLst>
      <p:ext uri="{BB962C8B-B14F-4D97-AF65-F5344CB8AC3E}">
        <p14:creationId xmlns:p14="http://schemas.microsoft.com/office/powerpoint/2010/main" val="299318048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0" y="1456689"/>
            <a:ext cx="9067801" cy="4351338"/>
          </a:xfrm>
          <a:prstGeom prst="rect">
            <a:avLst/>
          </a:prstGeom>
        </p:spPr>
        <p:txBody>
          <a:bodyPr/>
          <a:lstStyle/>
          <a:p>
            <a:r>
              <a:rPr lang="en-US" sz="2800" dirty="0" smtClean="0"/>
              <a:t>Key </a:t>
            </a:r>
            <a:r>
              <a:rPr lang="en-US" sz="2800" dirty="0" smtClean="0"/>
              <a:t>parameters:</a:t>
            </a:r>
            <a:endParaRPr lang="en-US" sz="2800" dirty="0"/>
          </a:p>
        </p:txBody>
      </p:sp>
      <p:graphicFrame>
        <p:nvGraphicFramePr>
          <p:cNvPr id="10" name="Table 9"/>
          <p:cNvGraphicFramePr>
            <a:graphicFrameLocks noGrp="1"/>
          </p:cNvGraphicFramePr>
          <p:nvPr>
            <p:extLst>
              <p:ext uri="{D42A27DB-BD31-4B8C-83A1-F6EECF244321}">
                <p14:modId xmlns:p14="http://schemas.microsoft.com/office/powerpoint/2010/main" val="2575756970"/>
              </p:ext>
            </p:extLst>
          </p:nvPr>
        </p:nvGraphicFramePr>
        <p:xfrm>
          <a:off x="1638301" y="2135981"/>
          <a:ext cx="8772524" cy="2992755"/>
        </p:xfrm>
        <a:graphic>
          <a:graphicData uri="http://schemas.openxmlformats.org/drawingml/2006/table">
            <a:tbl>
              <a:tblPr/>
              <a:tblGrid>
                <a:gridCol w="1803282">
                  <a:extLst>
                    <a:ext uri="{9D8B030D-6E8A-4147-A177-3AD203B41FA5}">
                      <a16:colId xmlns:a16="http://schemas.microsoft.com/office/drawing/2014/main" val="186855155"/>
                    </a:ext>
                  </a:extLst>
                </a:gridCol>
                <a:gridCol w="1625912">
                  <a:extLst>
                    <a:ext uri="{9D8B030D-6E8A-4147-A177-3AD203B41FA5}">
                      <a16:colId xmlns:a16="http://schemas.microsoft.com/office/drawing/2014/main" val="280624425"/>
                    </a:ext>
                  </a:extLst>
                </a:gridCol>
                <a:gridCol w="1152918">
                  <a:extLst>
                    <a:ext uri="{9D8B030D-6E8A-4147-A177-3AD203B41FA5}">
                      <a16:colId xmlns:a16="http://schemas.microsoft.com/office/drawing/2014/main" val="1494037438"/>
                    </a:ext>
                  </a:extLst>
                </a:gridCol>
                <a:gridCol w="1396804">
                  <a:extLst>
                    <a:ext uri="{9D8B030D-6E8A-4147-A177-3AD203B41FA5}">
                      <a16:colId xmlns:a16="http://schemas.microsoft.com/office/drawing/2014/main" val="1577286921"/>
                    </a:ext>
                  </a:extLst>
                </a:gridCol>
                <a:gridCol w="1396804">
                  <a:extLst>
                    <a:ext uri="{9D8B030D-6E8A-4147-A177-3AD203B41FA5}">
                      <a16:colId xmlns:a16="http://schemas.microsoft.com/office/drawing/2014/main" val="4106202010"/>
                    </a:ext>
                  </a:extLst>
                </a:gridCol>
                <a:gridCol w="1396804">
                  <a:extLst>
                    <a:ext uri="{9D8B030D-6E8A-4147-A177-3AD203B41FA5}">
                      <a16:colId xmlns:a16="http://schemas.microsoft.com/office/drawing/2014/main" val="159061415"/>
                    </a:ext>
                  </a:extLst>
                </a:gridCol>
              </a:tblGrid>
              <a:tr h="190500">
                <a:tc>
                  <a:txBody>
                    <a:bodyPr/>
                    <a:lstStyle/>
                    <a:p>
                      <a:pPr algn="l" fontAlgn="b"/>
                      <a:r>
                        <a:rPr lang="en-US" sz="2400" b="0" i="0" u="none" strike="noStrike">
                          <a:solidFill>
                            <a:srgbClr val="000000"/>
                          </a:solidFill>
                          <a:effectLst/>
                          <a:latin typeface="Calibri" panose="020F0502020204030204" pitchFamily="34" charset="0"/>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Calibri" panose="020F0502020204030204" pitchFamily="34" charset="0"/>
                        </a:rPr>
                        <a:t>2019.1b</a:t>
                      </a:r>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Calibri" panose="020F0502020204030204" pitchFamily="34" charset="0"/>
                        </a:rPr>
                        <a:t>2019.1c.2: </a:t>
                      </a:r>
                      <a:r>
                        <a:rPr lang="en-US" sz="2400" b="0" i="0" u="none" strike="noStrike" dirty="0" err="1" smtClean="0">
                          <a:solidFill>
                            <a:srgbClr val="000000"/>
                          </a:solidFill>
                          <a:effectLst/>
                          <a:latin typeface="Calibri" panose="020F0502020204030204" pitchFamily="34" charset="0"/>
                        </a:rPr>
                        <a:t>LLSrvBin</a:t>
                      </a:r>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Calibri" panose="020F0502020204030204" pitchFamily="34" charset="0"/>
                        </a:rPr>
                        <a:t>2019.1c.4: </a:t>
                      </a:r>
                      <a:r>
                        <a:rPr lang="en-US" sz="2400" b="0" i="0" u="none" strike="noStrike" dirty="0" err="1" smtClean="0">
                          <a:solidFill>
                            <a:srgbClr val="000000"/>
                          </a:solidFill>
                          <a:effectLst/>
                          <a:latin typeface="Calibri" panose="020F0502020204030204" pitchFamily="34" charset="0"/>
                        </a:rPr>
                        <a:t>FishISS</a:t>
                      </a:r>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Calibri" panose="020F0502020204030204" pitchFamily="34" charset="0"/>
                        </a:rPr>
                        <a:t>2019.1c.6: </a:t>
                      </a:r>
                      <a:r>
                        <a:rPr lang="en-US" sz="2400" b="0" i="0" u="none" strike="noStrike" dirty="0" err="1" smtClean="0">
                          <a:solidFill>
                            <a:srgbClr val="000000"/>
                          </a:solidFill>
                          <a:effectLst/>
                          <a:latin typeface="Calibri" panose="020F0502020204030204" pitchFamily="34" charset="0"/>
                        </a:rPr>
                        <a:t>TwlCAAL</a:t>
                      </a:r>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2628085"/>
                  </a:ext>
                </a:extLst>
              </a:tr>
              <a:tr h="190500">
                <a:tc>
                  <a:txBody>
                    <a:bodyPr/>
                    <a:lstStyle/>
                    <a:p>
                      <a:pPr algn="l" fontAlgn="b"/>
                      <a:r>
                        <a:rPr lang="en-US" sz="2400" b="0" i="0" u="none" strike="noStrike">
                          <a:solidFill>
                            <a:srgbClr val="000000"/>
                          </a:solidFill>
                          <a:effectLst/>
                          <a:latin typeface="Calibri" panose="020F0502020204030204" pitchFamily="34" charset="0"/>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0.45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116429565"/>
                  </a:ext>
                </a:extLst>
              </a:tr>
              <a:tr h="190500">
                <a:tc>
                  <a:txBody>
                    <a:bodyPr/>
                    <a:lstStyle/>
                    <a:p>
                      <a:pPr algn="l" fontAlgn="b"/>
                      <a:r>
                        <a:rPr lang="en-US" sz="2400" b="0" i="0" u="none" strike="noStrike" dirty="0" err="1">
                          <a:solidFill>
                            <a:srgbClr val="000000"/>
                          </a:solidFill>
                          <a:effectLst/>
                          <a:latin typeface="Calibri" panose="020F0502020204030204" pitchFamily="34" charset="0"/>
                        </a:rPr>
                        <a:t>NatM</a:t>
                      </a:r>
                      <a:r>
                        <a:rPr lang="en-US" sz="2400" b="0" i="0" u="none" strike="noStrike" dirty="0">
                          <a:solidFill>
                            <a:srgbClr val="000000"/>
                          </a:solidFill>
                          <a:effectLst/>
                          <a:latin typeface="Calibri" panose="020F0502020204030204" pitchFamily="34" charset="0"/>
                        </a:rPr>
                        <a:t>: 14-16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0.78</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0.81</a:t>
                      </a:r>
                    </a:p>
                  </a:txBody>
                  <a:tcPr marL="9525" marR="9525" marT="9525" marB="0" anchor="b">
                    <a:lnL>
                      <a:noFill/>
                    </a:lnL>
                    <a:lnR>
                      <a:noFill/>
                    </a:lnR>
                    <a:lnT>
                      <a:noFill/>
                    </a:lnT>
                    <a:lnB>
                      <a:noFill/>
                    </a:lnB>
                  </a:tcPr>
                </a:tc>
                <a:extLst>
                  <a:ext uri="{0D108BD9-81ED-4DB2-BD59-A6C34878D82A}">
                    <a16:rowId xmlns:a16="http://schemas.microsoft.com/office/drawing/2014/main" val="3746995114"/>
                  </a:ext>
                </a:extLst>
              </a:tr>
              <a:tr h="190500">
                <a:tc>
                  <a:txBody>
                    <a:bodyPr/>
                    <a:lstStyle/>
                    <a:p>
                      <a:pPr algn="l" fontAlgn="b"/>
                      <a:r>
                        <a:rPr lang="en-US" sz="2400" b="0" i="0" u="none" strike="noStrike">
                          <a:solidFill>
                            <a:srgbClr val="000000"/>
                          </a:solidFill>
                          <a:effectLst/>
                          <a:latin typeface="Calibri" panose="020F0502020204030204" pitchFamily="34" charset="0"/>
                        </a:rPr>
                        <a:t>lnR</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12.87</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12.99</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12.78</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12.96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12.94</a:t>
                      </a:r>
                    </a:p>
                  </a:txBody>
                  <a:tcPr marL="9525" marR="9525" marT="9525" marB="0" anchor="b">
                    <a:lnL>
                      <a:noFill/>
                    </a:lnL>
                    <a:lnR>
                      <a:noFill/>
                    </a:lnR>
                    <a:lnT>
                      <a:noFill/>
                    </a:lnT>
                    <a:lnB>
                      <a:noFill/>
                    </a:lnB>
                  </a:tcPr>
                </a:tc>
                <a:extLst>
                  <a:ext uri="{0D108BD9-81ED-4DB2-BD59-A6C34878D82A}">
                    <a16:rowId xmlns:a16="http://schemas.microsoft.com/office/drawing/2014/main" val="1107233641"/>
                  </a:ext>
                </a:extLst>
              </a:tr>
              <a:tr h="190500">
                <a:tc>
                  <a:txBody>
                    <a:bodyPr/>
                    <a:lstStyle/>
                    <a:p>
                      <a:pPr algn="l" fontAlgn="b"/>
                      <a:r>
                        <a:rPr lang="en-US" sz="2400" b="0" i="0" u="none" strike="noStrike">
                          <a:solidFill>
                            <a:srgbClr val="000000"/>
                          </a:solidFill>
                          <a:effectLst/>
                          <a:latin typeface="Calibri" panose="020F0502020204030204" pitchFamily="34" charset="0"/>
                        </a:rPr>
                        <a:t>q_twl</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Calibri" panose="020F0502020204030204" pitchFamily="34" charset="0"/>
                        </a:rPr>
                        <a:t>1.19</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Calibri" panose="020F0502020204030204" pitchFamily="34" charset="0"/>
                        </a:rPr>
                        <a:t>1.12</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Calibri" panose="020F0502020204030204" pitchFamily="34" charset="0"/>
                        </a:rPr>
                        <a:t>1.19</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396143683"/>
                  </a:ext>
                </a:extLst>
              </a:tr>
              <a:tr h="190500">
                <a:tc>
                  <a:txBody>
                    <a:bodyPr/>
                    <a:lstStyle/>
                    <a:p>
                      <a:pPr algn="l" fontAlgn="b"/>
                      <a:r>
                        <a:rPr lang="en-US" sz="2400" b="0" i="0" u="none" strike="noStrike">
                          <a:solidFill>
                            <a:srgbClr val="000000"/>
                          </a:solidFill>
                          <a:effectLst/>
                          <a:latin typeface="Calibri" panose="020F0502020204030204" pitchFamily="34" charset="0"/>
                        </a:rPr>
                        <a:t>q_ll</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1.04</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1.05</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1.15</a:t>
                      </a:r>
                    </a:p>
                  </a:txBody>
                  <a:tcPr marL="9525" marR="9525" marT="9525" marB="0" anchor="b">
                    <a:lnL>
                      <a:noFill/>
                    </a:lnL>
                    <a:lnR>
                      <a:noFill/>
                    </a:lnR>
                    <a:lnT>
                      <a:noFill/>
                    </a:lnT>
                    <a:lnB>
                      <a:noFill/>
                    </a:lnB>
                  </a:tcPr>
                </a:tc>
                <a:extLst>
                  <a:ext uri="{0D108BD9-81ED-4DB2-BD59-A6C34878D82A}">
                    <a16:rowId xmlns:a16="http://schemas.microsoft.com/office/drawing/2014/main" val="1697321893"/>
                  </a:ext>
                </a:extLst>
              </a:tr>
              <a:tr h="190500">
                <a:tc>
                  <a:txBody>
                    <a:bodyPr/>
                    <a:lstStyle/>
                    <a:p>
                      <a:pPr algn="l" fontAlgn="b"/>
                      <a:r>
                        <a:rPr lang="en-US" sz="2400" b="0" i="0" u="none" strike="noStrike" dirty="0" err="1">
                          <a:solidFill>
                            <a:srgbClr val="000000"/>
                          </a:solidFill>
                          <a:effectLst/>
                          <a:latin typeface="Calibri" panose="020F0502020204030204" pitchFamily="34" charset="0"/>
                        </a:rPr>
                        <a:t>q_llenv</a:t>
                      </a:r>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panose="020F0502020204030204" pitchFamily="34" charset="0"/>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panose="020F0502020204030204" pitchFamily="34" charset="0"/>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panose="020F0502020204030204" pitchFamily="34" charset="0"/>
                        </a:rPr>
                        <a:t>1.64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panose="020F0502020204030204" pitchFamily="34" charset="0"/>
                        </a:rPr>
                        <a:t>1.55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panose="020F0502020204030204" pitchFamily="34" charset="0"/>
                        </a:rPr>
                        <a:t>0.91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9494482"/>
                  </a:ext>
                </a:extLst>
              </a:tr>
            </a:tbl>
          </a:graphicData>
        </a:graphic>
      </p:graphicFrame>
    </p:spTree>
    <p:extLst>
      <p:ext uri="{BB962C8B-B14F-4D97-AF65-F5344CB8AC3E}">
        <p14:creationId xmlns:p14="http://schemas.microsoft.com/office/powerpoint/2010/main" val="347323356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0" y="1437860"/>
            <a:ext cx="6067425" cy="4351338"/>
          </a:xfrm>
          <a:prstGeom prst="rect">
            <a:avLst/>
          </a:prstGeom>
        </p:spPr>
        <p:txBody>
          <a:bodyPr>
            <a:normAutofit/>
          </a:bodyPr>
          <a:lstStyle/>
          <a:p>
            <a:r>
              <a:rPr lang="en-US" sz="2800" dirty="0" smtClean="0"/>
              <a:t>Input data changes:</a:t>
            </a:r>
            <a:endParaRPr lang="en-US" sz="2800" dirty="0" smtClean="0"/>
          </a:p>
          <a:p>
            <a:pPr lvl="1"/>
            <a:r>
              <a:rPr lang="en-US" sz="2800" dirty="0" smtClean="0"/>
              <a:t>Provide </a:t>
            </a:r>
            <a:r>
              <a:rPr lang="en-US" sz="2800" dirty="0" smtClean="0"/>
              <a:t>a number of necessary corrections</a:t>
            </a:r>
          </a:p>
          <a:p>
            <a:pPr lvl="1"/>
            <a:r>
              <a:rPr lang="en-US" sz="2800" dirty="0" smtClean="0"/>
              <a:t>Starts to increase consistency across cod assessments</a:t>
            </a:r>
          </a:p>
          <a:p>
            <a:r>
              <a:rPr lang="en-US" sz="2800" b="1" u="sng" dirty="0">
                <a:solidFill>
                  <a:schemeClr val="accent2">
                    <a:lumMod val="75000"/>
                  </a:schemeClr>
                </a:solidFill>
              </a:rPr>
              <a:t>Recommend</a:t>
            </a:r>
            <a:r>
              <a:rPr lang="en-US" sz="2800" b="1" dirty="0">
                <a:solidFill>
                  <a:schemeClr val="accent6">
                    <a:lumMod val="75000"/>
                  </a:schemeClr>
                </a:solidFill>
              </a:rPr>
              <a:t> </a:t>
            </a:r>
            <a:r>
              <a:rPr lang="en-US" sz="2800" dirty="0"/>
              <a:t>n</a:t>
            </a:r>
            <a:r>
              <a:rPr lang="en-US" sz="2800" dirty="0" smtClean="0"/>
              <a:t>ew model </a:t>
            </a:r>
            <a:r>
              <a:rPr lang="en-US" sz="2800" b="1" u="sng" dirty="0">
                <a:solidFill>
                  <a:schemeClr val="accent1">
                    <a:lumMod val="75000"/>
                  </a:schemeClr>
                </a:solidFill>
              </a:rPr>
              <a:t>2019.1c</a:t>
            </a:r>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67425" y="1217189"/>
            <a:ext cx="5943612" cy="4572009"/>
          </a:xfrm>
          <a:prstGeom prst="rect">
            <a:avLst/>
          </a:prstGeom>
        </p:spPr>
      </p:pic>
    </p:spTree>
    <p:extLst>
      <p:ext uri="{BB962C8B-B14F-4D97-AF65-F5344CB8AC3E}">
        <p14:creationId xmlns:p14="http://schemas.microsoft.com/office/powerpoint/2010/main" val="360294352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Data updates: ageing error &amp; bias</a:t>
            </a:r>
            <a:endParaRPr lang="en-US" dirty="0"/>
          </a:p>
        </p:txBody>
      </p:sp>
      <p:sp>
        <p:nvSpPr>
          <p:cNvPr id="5" name="Content Placeholder 4"/>
          <p:cNvSpPr>
            <a:spLocks noGrp="1"/>
          </p:cNvSpPr>
          <p:nvPr>
            <p:ph idx="4294967295"/>
          </p:nvPr>
        </p:nvSpPr>
        <p:spPr>
          <a:xfrm>
            <a:off x="-1" y="1511300"/>
            <a:ext cx="11668125" cy="4351338"/>
          </a:xfrm>
          <a:prstGeom prst="rect">
            <a:avLst/>
          </a:prstGeom>
        </p:spPr>
        <p:txBody>
          <a:bodyPr>
            <a:normAutofit/>
          </a:bodyPr>
          <a:lstStyle/>
          <a:p>
            <a:r>
              <a:rPr lang="en-US" sz="2800" dirty="0" smtClean="0"/>
              <a:t>Current ageing error:</a:t>
            </a:r>
          </a:p>
          <a:p>
            <a:pPr lvl="1"/>
            <a:r>
              <a:rPr lang="en-US" sz="2800" dirty="0" smtClean="0"/>
              <a:t>Based on GOA reader-tester data up to 2017</a:t>
            </a:r>
          </a:p>
          <a:p>
            <a:pPr lvl="1"/>
            <a:r>
              <a:rPr lang="en-US" sz="2800" dirty="0" smtClean="0"/>
              <a:t>No error for age-1 &amp; 2, age-3 SD = 0.57 linear to age-10 SD = 1.16</a:t>
            </a:r>
          </a:p>
          <a:p>
            <a:r>
              <a:rPr lang="en-US" sz="2800" dirty="0" smtClean="0"/>
              <a:t>Current ageing bias:</a:t>
            </a:r>
          </a:p>
          <a:p>
            <a:pPr lvl="1"/>
            <a:r>
              <a:rPr lang="en-US" sz="2800" dirty="0" smtClean="0"/>
              <a:t>Bias for data pre-2007 implemented in </a:t>
            </a:r>
            <a:r>
              <a:rPr lang="en-US" sz="2800" dirty="0" err="1" smtClean="0"/>
              <a:t>Barbeaux</a:t>
            </a:r>
            <a:r>
              <a:rPr lang="en-US" sz="2800" dirty="0" smtClean="0"/>
              <a:t> et al. 2019</a:t>
            </a:r>
          </a:p>
          <a:p>
            <a:pPr lvl="1"/>
            <a:r>
              <a:rPr lang="en-US" sz="2800" dirty="0" smtClean="0"/>
              <a:t>Estimates bias as unconstrained parameters at age-3 and age-10 (linear between</a:t>
            </a:r>
            <a:r>
              <a:rPr lang="en-US" sz="2800" dirty="0" smtClean="0"/>
              <a:t>)</a:t>
            </a:r>
            <a:endParaRPr lang="en-US" sz="2800" dirty="0" smtClean="0"/>
          </a:p>
        </p:txBody>
      </p:sp>
    </p:spTree>
    <p:extLst>
      <p:ext uri="{BB962C8B-B14F-4D97-AF65-F5344CB8AC3E}">
        <p14:creationId xmlns:p14="http://schemas.microsoft.com/office/powerpoint/2010/main" val="225485662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Data updates: ageing </a:t>
            </a:r>
            <a:r>
              <a:rPr lang="en-US" dirty="0" smtClean="0"/>
              <a:t>error</a:t>
            </a:r>
            <a:endParaRPr lang="en-US" dirty="0"/>
          </a:p>
        </p:txBody>
      </p:sp>
      <p:sp>
        <p:nvSpPr>
          <p:cNvPr id="5" name="Content Placeholder 4"/>
          <p:cNvSpPr>
            <a:spLocks noGrp="1"/>
          </p:cNvSpPr>
          <p:nvPr>
            <p:ph idx="4294967295"/>
          </p:nvPr>
        </p:nvSpPr>
        <p:spPr>
          <a:xfrm>
            <a:off x="1" y="1355525"/>
            <a:ext cx="6908800" cy="4351338"/>
          </a:xfrm>
          <a:prstGeom prst="rect">
            <a:avLst/>
          </a:prstGeom>
        </p:spPr>
        <p:txBody>
          <a:bodyPr>
            <a:noAutofit/>
          </a:bodyPr>
          <a:lstStyle/>
          <a:p>
            <a:r>
              <a:rPr lang="en-US" sz="2800" dirty="0" smtClean="0"/>
              <a:t>Ageing error </a:t>
            </a:r>
            <a:r>
              <a:rPr lang="en-US" sz="2800" dirty="0" smtClean="0"/>
              <a:t>parameters: Update </a:t>
            </a:r>
            <a:r>
              <a:rPr lang="en-US" sz="2800" dirty="0" smtClean="0"/>
              <a:t>reader-tester data through 2023 within </a:t>
            </a:r>
            <a:r>
              <a:rPr lang="en-US" sz="2800" dirty="0" err="1" smtClean="0"/>
              <a:t>AgeingError</a:t>
            </a:r>
            <a:r>
              <a:rPr lang="en-US" sz="2800" dirty="0" smtClean="0"/>
              <a:t> R-package</a:t>
            </a:r>
          </a:p>
          <a:p>
            <a:r>
              <a:rPr lang="en-US" sz="2800" b="1" u="sng" dirty="0" smtClean="0">
                <a:solidFill>
                  <a:schemeClr val="accent2">
                    <a:lumMod val="75000"/>
                  </a:schemeClr>
                </a:solidFill>
              </a:rPr>
              <a:t>Propose:</a:t>
            </a:r>
            <a:r>
              <a:rPr lang="en-US" sz="2800" dirty="0"/>
              <a:t> </a:t>
            </a:r>
            <a:endParaRPr lang="en-US" sz="2800" dirty="0" smtClean="0"/>
          </a:p>
          <a:p>
            <a:pPr lvl="1"/>
            <a:r>
              <a:rPr lang="en-US" sz="2600" dirty="0" smtClean="0"/>
              <a:t>Pool GOA-EBS</a:t>
            </a:r>
          </a:p>
          <a:p>
            <a:pPr lvl="1"/>
            <a:r>
              <a:rPr lang="en-US" sz="2600" dirty="0"/>
              <a:t>C</a:t>
            </a:r>
            <a:r>
              <a:rPr lang="en-US" sz="2600" dirty="0" smtClean="0"/>
              <a:t>o</a:t>
            </a:r>
            <a:r>
              <a:rPr lang="en-US" sz="2600" dirty="0" smtClean="0"/>
              <a:t>ntinue </a:t>
            </a:r>
            <a:r>
              <a:rPr lang="en-US" sz="2600" dirty="0" smtClean="0"/>
              <a:t>with linear </a:t>
            </a:r>
            <a:r>
              <a:rPr lang="en-US" sz="2600" dirty="0" smtClean="0"/>
              <a:t>method</a:t>
            </a:r>
          </a:p>
          <a:p>
            <a:pPr lvl="1"/>
            <a:r>
              <a:rPr lang="en-US" sz="2600" dirty="0"/>
              <a:t>C</a:t>
            </a:r>
            <a:r>
              <a:rPr lang="en-US" sz="2600" dirty="0" smtClean="0"/>
              <a:t>hange </a:t>
            </a:r>
            <a:r>
              <a:rPr lang="en-US" sz="2600" dirty="0" smtClean="0"/>
              <a:t>to age-1 (SD = 0.11) </a:t>
            </a:r>
            <a:r>
              <a:rPr lang="en-US" sz="2600" dirty="0" smtClean="0"/>
              <a:t>→ age-10 </a:t>
            </a:r>
            <a:r>
              <a:rPr lang="en-US" sz="2600" dirty="0" smtClean="0"/>
              <a:t>(SD = 1.13)</a:t>
            </a:r>
          </a:p>
        </p:txBody>
      </p:sp>
      <p:pic>
        <p:nvPicPr>
          <p:cNvPr id="11" name="Picture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5482" y="1027906"/>
            <a:ext cx="5486518" cy="4572099"/>
          </a:xfrm>
          <a:prstGeom prst="rect">
            <a:avLst/>
          </a:prstGeom>
        </p:spPr>
      </p:pic>
    </p:spTree>
    <p:extLst>
      <p:ext uri="{BB962C8B-B14F-4D97-AF65-F5344CB8AC3E}">
        <p14:creationId xmlns:p14="http://schemas.microsoft.com/office/powerpoint/2010/main" val="152075890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Data updates: ageing </a:t>
            </a:r>
            <a:r>
              <a:rPr lang="en-US" dirty="0" smtClean="0"/>
              <a:t>bias</a:t>
            </a:r>
            <a:endParaRPr lang="en-US" dirty="0"/>
          </a:p>
        </p:txBody>
      </p:sp>
      <p:sp>
        <p:nvSpPr>
          <p:cNvPr id="5" name="Content Placeholder 4"/>
          <p:cNvSpPr>
            <a:spLocks noGrp="1"/>
          </p:cNvSpPr>
          <p:nvPr>
            <p:ph idx="4294967295"/>
          </p:nvPr>
        </p:nvSpPr>
        <p:spPr>
          <a:xfrm>
            <a:off x="0" y="1511300"/>
            <a:ext cx="5997575" cy="4351338"/>
          </a:xfrm>
          <a:prstGeom prst="rect">
            <a:avLst/>
          </a:prstGeom>
        </p:spPr>
        <p:txBody>
          <a:bodyPr>
            <a:normAutofit/>
          </a:bodyPr>
          <a:lstStyle/>
          <a:p>
            <a:r>
              <a:rPr lang="en-US" sz="2800" dirty="0" smtClean="0"/>
              <a:t>Used </a:t>
            </a:r>
            <a:r>
              <a:rPr lang="en-US" sz="2800" dirty="0" smtClean="0"/>
              <a:t>re-read data in 2018 to estimate ageing bias parameters pre-2007 with </a:t>
            </a:r>
            <a:r>
              <a:rPr lang="en-US" sz="2800" dirty="0" err="1" smtClean="0"/>
              <a:t>AgeingError</a:t>
            </a:r>
            <a:r>
              <a:rPr lang="en-US" sz="2800" dirty="0" smtClean="0"/>
              <a:t> R-package</a:t>
            </a:r>
          </a:p>
          <a:p>
            <a:r>
              <a:rPr lang="en-US" sz="2800" b="1" u="sng" dirty="0">
                <a:solidFill>
                  <a:schemeClr val="accent2">
                    <a:lumMod val="75000"/>
                  </a:schemeClr>
                </a:solidFill>
              </a:rPr>
              <a:t>Propose:</a:t>
            </a:r>
            <a:r>
              <a:rPr lang="en-US" sz="2800" dirty="0"/>
              <a:t> </a:t>
            </a:r>
            <a:r>
              <a:rPr lang="en-US" sz="2800" dirty="0" smtClean="0"/>
              <a:t>Fix ageing </a:t>
            </a:r>
            <a:r>
              <a:rPr lang="en-US" sz="2800" dirty="0"/>
              <a:t>bias parameters </a:t>
            </a:r>
            <a:r>
              <a:rPr lang="en-US" sz="2800" dirty="0" smtClean="0"/>
              <a:t>(</a:t>
            </a:r>
            <a:r>
              <a:rPr lang="en-US" sz="2800" dirty="0" smtClean="0"/>
              <a:t>rather than estimated) </a:t>
            </a:r>
            <a:r>
              <a:rPr lang="en-US" sz="2800" dirty="0" smtClean="0"/>
              <a:t>based on re-read data at </a:t>
            </a:r>
            <a:r>
              <a:rPr lang="en-US" sz="2800" dirty="0" smtClean="0"/>
              <a:t>0.24 for age-1 </a:t>
            </a:r>
            <a:r>
              <a:rPr lang="en-US" sz="2800" dirty="0" smtClean="0"/>
              <a:t>and 2.00 </a:t>
            </a:r>
            <a:r>
              <a:rPr lang="en-US" sz="2800" dirty="0" smtClean="0"/>
              <a:t>for age-10 with linear bias </a:t>
            </a:r>
            <a:r>
              <a:rPr lang="en-US" sz="2800" dirty="0" smtClean="0"/>
              <a:t>between</a:t>
            </a:r>
            <a:endParaRPr lang="en-US" sz="2800" b="1" u="sng" dirty="0" smtClean="0">
              <a:solidFill>
                <a:schemeClr val="accent2">
                  <a:lumMod val="75000"/>
                </a:schemeClr>
              </a:solidFill>
            </a:endParaRPr>
          </a:p>
          <a:p>
            <a:endParaRPr lang="en-US" sz="2800" dirty="0" smtClean="0"/>
          </a:p>
        </p:txBody>
      </p: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8272" y="629865"/>
            <a:ext cx="5943728" cy="5029309"/>
          </a:xfrm>
          <a:prstGeom prst="rect">
            <a:avLst/>
          </a:prstGeom>
        </p:spPr>
      </p:pic>
    </p:spTree>
    <p:extLst>
      <p:ext uri="{BB962C8B-B14F-4D97-AF65-F5344CB8AC3E}">
        <p14:creationId xmlns:p14="http://schemas.microsoft.com/office/powerpoint/2010/main" val="111075765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Model: updating ageing error &amp; bias</a:t>
            </a:r>
            <a:endParaRPr lang="en-US" dirty="0"/>
          </a:p>
        </p:txBody>
      </p:sp>
      <p:sp>
        <p:nvSpPr>
          <p:cNvPr id="5" name="Content Placeholder 4"/>
          <p:cNvSpPr>
            <a:spLocks noGrp="1"/>
          </p:cNvSpPr>
          <p:nvPr>
            <p:ph idx="4294967295"/>
          </p:nvPr>
        </p:nvSpPr>
        <p:spPr>
          <a:xfrm>
            <a:off x="0" y="1253913"/>
            <a:ext cx="11941387" cy="4351338"/>
          </a:xfrm>
          <a:prstGeom prst="rect">
            <a:avLst/>
          </a:prstGeom>
        </p:spPr>
        <p:txBody>
          <a:bodyPr>
            <a:normAutofit/>
          </a:bodyPr>
          <a:lstStyle/>
          <a:p>
            <a:r>
              <a:rPr lang="en-US" sz="2800" dirty="0" smtClean="0"/>
              <a:t>Decreases </a:t>
            </a:r>
            <a:r>
              <a:rPr lang="en-US" sz="2800" dirty="0" smtClean="0"/>
              <a:t>overall negative log-likelihood (</a:t>
            </a:r>
            <a:r>
              <a:rPr lang="en-US" sz="2800" dirty="0" smtClean="0"/>
              <a:t>CAAL)</a:t>
            </a:r>
            <a:endParaRPr lang="en-US" sz="2800" dirty="0" smtClean="0"/>
          </a:p>
          <a:p>
            <a:r>
              <a:rPr lang="en-US" sz="2800" dirty="0" smtClean="0"/>
              <a:t>Slight increase in mean recruitment, increase in trawl survey catchability</a:t>
            </a:r>
          </a:p>
        </p:txBody>
      </p:sp>
      <p:graphicFrame>
        <p:nvGraphicFramePr>
          <p:cNvPr id="7" name="Table 6"/>
          <p:cNvGraphicFramePr>
            <a:graphicFrameLocks noGrp="1"/>
          </p:cNvGraphicFramePr>
          <p:nvPr>
            <p:extLst>
              <p:ext uri="{D42A27DB-BD31-4B8C-83A1-F6EECF244321}">
                <p14:modId xmlns:p14="http://schemas.microsoft.com/office/powerpoint/2010/main" val="1005308264"/>
              </p:ext>
            </p:extLst>
          </p:nvPr>
        </p:nvGraphicFramePr>
        <p:xfrm>
          <a:off x="375985" y="2618714"/>
          <a:ext cx="5551573" cy="3589020"/>
        </p:xfrm>
        <a:graphic>
          <a:graphicData uri="http://schemas.openxmlformats.org/drawingml/2006/table">
            <a:tbl>
              <a:tblPr/>
              <a:tblGrid>
                <a:gridCol w="2241191">
                  <a:extLst>
                    <a:ext uri="{9D8B030D-6E8A-4147-A177-3AD203B41FA5}">
                      <a16:colId xmlns:a16="http://schemas.microsoft.com/office/drawing/2014/main" val="3313142611"/>
                    </a:ext>
                  </a:extLst>
                </a:gridCol>
                <a:gridCol w="1130876">
                  <a:extLst>
                    <a:ext uri="{9D8B030D-6E8A-4147-A177-3AD203B41FA5}">
                      <a16:colId xmlns:a16="http://schemas.microsoft.com/office/drawing/2014/main" val="1922336589"/>
                    </a:ext>
                  </a:extLst>
                </a:gridCol>
                <a:gridCol w="1089753">
                  <a:extLst>
                    <a:ext uri="{9D8B030D-6E8A-4147-A177-3AD203B41FA5}">
                      <a16:colId xmlns:a16="http://schemas.microsoft.com/office/drawing/2014/main" val="2995845189"/>
                    </a:ext>
                  </a:extLst>
                </a:gridCol>
                <a:gridCol w="1089753">
                  <a:extLst>
                    <a:ext uri="{9D8B030D-6E8A-4147-A177-3AD203B41FA5}">
                      <a16:colId xmlns:a16="http://schemas.microsoft.com/office/drawing/2014/main" val="4252955564"/>
                    </a:ext>
                  </a:extLst>
                </a:gridCol>
              </a:tblGrid>
              <a:tr h="190500">
                <a:tc>
                  <a:txBody>
                    <a:bodyPr/>
                    <a:lstStyle/>
                    <a:p>
                      <a:pPr algn="l" fontAlgn="b"/>
                      <a:r>
                        <a:rPr lang="en-US" sz="1900" b="0" i="0" u="none" strike="noStrike">
                          <a:solidFill>
                            <a:srgbClr val="000000"/>
                          </a:solidFill>
                          <a:effectLst/>
                          <a:latin typeface="Calibri" panose="020F0502020204030204" pitchFamily="34" charset="0"/>
                        </a:rPr>
                        <a:t>Component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smtClean="0">
                          <a:solidFill>
                            <a:srgbClr val="000000"/>
                          </a:solidFill>
                          <a:effectLst/>
                          <a:latin typeface="Calibri" panose="020F0502020204030204" pitchFamily="34" charset="0"/>
                        </a:rPr>
                        <a:t>2019.1b</a:t>
                      </a:r>
                      <a:endParaRPr lang="en-US" sz="19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Calibri" panose="020F0502020204030204" pitchFamily="34" charset="0"/>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Calibri" panose="020F0502020204030204" pitchFamily="34" charset="0"/>
                        </a:rPr>
                        <a:t>2019.1d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9164990"/>
                  </a:ext>
                </a:extLst>
              </a:tr>
              <a:tr h="190500">
                <a:tc>
                  <a:txBody>
                    <a:bodyPr/>
                    <a:lstStyle/>
                    <a:p>
                      <a:pPr algn="l" fontAlgn="b"/>
                      <a:r>
                        <a:rPr lang="en-US" sz="1900" b="0" i="0" u="none" strike="noStrike">
                          <a:solidFill>
                            <a:srgbClr val="000000"/>
                          </a:solidFill>
                          <a:effectLst/>
                          <a:latin typeface="Calibri" panose="020F0502020204030204" pitchFamily="34" charset="0"/>
                        </a:rPr>
                        <a:t>TOTAL</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a:solidFill>
                            <a:srgbClr val="000000"/>
                          </a:solidFill>
                          <a:effectLst/>
                          <a:latin typeface="Calibri" panose="020F0502020204030204" pitchFamily="34" charset="0"/>
                        </a:rPr>
                        <a:t>3050.99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a:solidFill>
                            <a:srgbClr val="000000"/>
                          </a:solidFill>
                          <a:effectLst/>
                          <a:latin typeface="Calibri" panose="020F0502020204030204" pitchFamily="34" charset="0"/>
                        </a:rPr>
                        <a:t>2805.81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dirty="0">
                          <a:solidFill>
                            <a:srgbClr val="000000"/>
                          </a:solidFill>
                          <a:effectLst/>
                          <a:latin typeface="Calibri" panose="020F0502020204030204" pitchFamily="34" charset="0"/>
                        </a:rPr>
                        <a:t>2727.26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53070298"/>
                  </a:ext>
                </a:extLst>
              </a:tr>
              <a:tr h="190500">
                <a:tc>
                  <a:txBody>
                    <a:bodyPr/>
                    <a:lstStyle/>
                    <a:p>
                      <a:pPr algn="l" fontAlgn="b"/>
                      <a:r>
                        <a:rPr lang="en-US" sz="19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1.21E-12</a:t>
                      </a:r>
                    </a:p>
                  </a:txBody>
                  <a:tcPr marL="9525" marR="9525" marT="9525" marB="0" anchor="b">
                    <a:lnL>
                      <a:noFill/>
                    </a:lnL>
                    <a:lnR>
                      <a:noFill/>
                    </a:lnR>
                    <a:lnT>
                      <a:noFill/>
                    </a:lnT>
                    <a:lnB>
                      <a:noFill/>
                    </a:lnB>
                  </a:tcPr>
                </a:tc>
                <a:tc>
                  <a:txBody>
                    <a:bodyPr/>
                    <a:lstStyle/>
                    <a:p>
                      <a:pPr algn="ctr" fontAlgn="b"/>
                      <a:r>
                        <a:rPr lang="en-US" sz="1900" b="0" i="0" u="none" strike="noStrike" dirty="0">
                          <a:solidFill>
                            <a:srgbClr val="000000"/>
                          </a:solidFill>
                          <a:effectLst/>
                          <a:latin typeface="Calibri" panose="020F0502020204030204" pitchFamily="34" charset="0"/>
                        </a:rPr>
                        <a:t>5.98E-12</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3.99E-12</a:t>
                      </a:r>
                    </a:p>
                  </a:txBody>
                  <a:tcPr marL="9525" marR="9525" marT="9525" marB="0" anchor="b">
                    <a:lnL>
                      <a:noFill/>
                    </a:lnL>
                    <a:lnR>
                      <a:noFill/>
                    </a:lnR>
                    <a:lnT>
                      <a:noFill/>
                    </a:lnT>
                    <a:lnB>
                      <a:noFill/>
                    </a:lnB>
                  </a:tcPr>
                </a:tc>
                <a:extLst>
                  <a:ext uri="{0D108BD9-81ED-4DB2-BD59-A6C34878D82A}">
                    <a16:rowId xmlns:a16="http://schemas.microsoft.com/office/drawing/2014/main" val="3060525768"/>
                  </a:ext>
                </a:extLst>
              </a:tr>
              <a:tr h="190500">
                <a:tc>
                  <a:txBody>
                    <a:bodyPr/>
                    <a:lstStyle/>
                    <a:p>
                      <a:pPr algn="l" fontAlgn="b"/>
                      <a:r>
                        <a:rPr lang="en-US" sz="19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-3.78</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a:solidFill>
                            <a:srgbClr val="000000"/>
                          </a:solidFill>
                          <a:effectLst/>
                          <a:latin typeface="Calibri" panose="020F0502020204030204" pitchFamily="34" charset="0"/>
                        </a:rPr>
                        <a:t>-6.80</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a:solidFill>
                            <a:srgbClr val="000000"/>
                          </a:solidFill>
                          <a:effectLst/>
                          <a:latin typeface="Calibri" panose="020F0502020204030204" pitchFamily="34" charset="0"/>
                        </a:rPr>
                        <a:t>-8.03</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4216117755"/>
                  </a:ext>
                </a:extLst>
              </a:tr>
              <a:tr h="190500">
                <a:tc>
                  <a:txBody>
                    <a:bodyPr/>
                    <a:lstStyle/>
                    <a:p>
                      <a:pPr algn="l" fontAlgn="b"/>
                      <a:r>
                        <a:rPr lang="en-US" sz="1900" b="0" i="0" u="none" strike="noStrike">
                          <a:solidFill>
                            <a:srgbClr val="000000"/>
                          </a:solidFill>
                          <a:effectLst/>
                          <a:latin typeface="Calibri" panose="020F0502020204030204" pitchFamily="34" charset="0"/>
                        </a:rPr>
                        <a:t>Length_comp</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1868.43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a:solidFill>
                            <a:srgbClr val="000000"/>
                          </a:solidFill>
                          <a:effectLst/>
                          <a:latin typeface="Calibri" panose="020F0502020204030204" pitchFamily="34" charset="0"/>
                        </a:rPr>
                        <a:t>1704.53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dirty="0">
                          <a:solidFill>
                            <a:srgbClr val="000000"/>
                          </a:solidFill>
                          <a:effectLst/>
                          <a:latin typeface="Calibri" panose="020F0502020204030204" pitchFamily="34" charset="0"/>
                        </a:rPr>
                        <a:t>1697.31</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564687106"/>
                  </a:ext>
                </a:extLst>
              </a:tr>
              <a:tr h="190500">
                <a:tc>
                  <a:txBody>
                    <a:bodyPr/>
                    <a:lstStyle/>
                    <a:p>
                      <a:pPr algn="l" fontAlgn="b"/>
                      <a:r>
                        <a:rPr lang="en-US" sz="1900" b="0" i="0" u="none" strike="noStrike">
                          <a:solidFill>
                            <a:srgbClr val="000000"/>
                          </a:solidFill>
                          <a:effectLst/>
                          <a:latin typeface="Calibri" panose="020F0502020204030204" pitchFamily="34" charset="0"/>
                        </a:rPr>
                        <a:t>Age_comp</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1180.16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a:solidFill>
                            <a:srgbClr val="000000"/>
                          </a:solidFill>
                          <a:effectLst/>
                          <a:latin typeface="Calibri" panose="020F0502020204030204" pitchFamily="34" charset="0"/>
                        </a:rPr>
                        <a:t>1100.23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dirty="0">
                          <a:solidFill>
                            <a:srgbClr val="000000"/>
                          </a:solidFill>
                          <a:effectLst/>
                          <a:latin typeface="Calibri" panose="020F0502020204030204" pitchFamily="34" charset="0"/>
                        </a:rPr>
                        <a:t>1030.48</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394446265"/>
                  </a:ext>
                </a:extLst>
              </a:tr>
              <a:tr h="190500">
                <a:tc>
                  <a:txBody>
                    <a:bodyPr/>
                    <a:lstStyle/>
                    <a:p>
                      <a:pPr algn="l" fontAlgn="b"/>
                      <a:r>
                        <a:rPr lang="en-US" sz="1900" b="0" i="0" u="none" strike="noStrike">
                          <a:solidFill>
                            <a:srgbClr val="000000"/>
                          </a:solidFill>
                          <a:effectLst/>
                          <a:latin typeface="Calibri" panose="020F0502020204030204" pitchFamily="34" charset="0"/>
                        </a:rPr>
                        <a:t>Recruitment</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-4.86</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-2.55</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-2.96</a:t>
                      </a:r>
                    </a:p>
                  </a:txBody>
                  <a:tcPr marL="9525" marR="9525" marT="9525" marB="0" anchor="b">
                    <a:lnL>
                      <a:noFill/>
                    </a:lnL>
                    <a:lnR>
                      <a:noFill/>
                    </a:lnR>
                    <a:lnT>
                      <a:noFill/>
                    </a:lnT>
                    <a:lnB>
                      <a:noFill/>
                    </a:lnB>
                  </a:tcPr>
                </a:tc>
                <a:extLst>
                  <a:ext uri="{0D108BD9-81ED-4DB2-BD59-A6C34878D82A}">
                    <a16:rowId xmlns:a16="http://schemas.microsoft.com/office/drawing/2014/main" val="2707369257"/>
                  </a:ext>
                </a:extLst>
              </a:tr>
              <a:tr h="190500">
                <a:tc>
                  <a:txBody>
                    <a:bodyPr/>
                    <a:lstStyle/>
                    <a:p>
                      <a:pPr algn="l" fontAlgn="b"/>
                      <a:r>
                        <a:rPr lang="en-US" sz="1900" b="0" i="0" u="none" strike="noStrike">
                          <a:solidFill>
                            <a:srgbClr val="000000"/>
                          </a:solidFill>
                          <a:effectLst/>
                          <a:latin typeface="Calibri" panose="020F0502020204030204" pitchFamily="34" charset="0"/>
                        </a:rPr>
                        <a:t>InitEQ_Regime</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3.10</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3.16</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3.25</a:t>
                      </a:r>
                    </a:p>
                  </a:txBody>
                  <a:tcPr marL="9525" marR="9525" marT="9525" marB="0" anchor="b">
                    <a:lnL>
                      <a:noFill/>
                    </a:lnL>
                    <a:lnR>
                      <a:noFill/>
                    </a:lnR>
                    <a:lnT>
                      <a:noFill/>
                    </a:lnT>
                    <a:lnB>
                      <a:noFill/>
                    </a:lnB>
                  </a:tcPr>
                </a:tc>
                <a:extLst>
                  <a:ext uri="{0D108BD9-81ED-4DB2-BD59-A6C34878D82A}">
                    <a16:rowId xmlns:a16="http://schemas.microsoft.com/office/drawing/2014/main" val="3162932005"/>
                  </a:ext>
                </a:extLst>
              </a:tr>
              <a:tr h="190500">
                <a:tc>
                  <a:txBody>
                    <a:bodyPr/>
                    <a:lstStyle/>
                    <a:p>
                      <a:pPr algn="l" fontAlgn="b"/>
                      <a:r>
                        <a:rPr lang="en-US" sz="1900" b="0" i="0" u="none" strike="noStrike">
                          <a:solidFill>
                            <a:srgbClr val="000000"/>
                          </a:solidFill>
                          <a:effectLst/>
                          <a:latin typeface="Calibri" panose="020F0502020204030204" pitchFamily="34" charset="0"/>
                        </a:rPr>
                        <a:t>Forecast_Recruitment</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0.41</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a:t>
                      </a:r>
                    </a:p>
                  </a:txBody>
                  <a:tcPr marL="9525" marR="9525" marT="9525" marB="0" anchor="b">
                    <a:lnL>
                      <a:noFill/>
                    </a:lnL>
                    <a:lnR>
                      <a:noFill/>
                    </a:lnR>
                    <a:lnT>
                      <a:noFill/>
                    </a:lnT>
                    <a:lnB>
                      <a:noFill/>
                    </a:lnB>
                  </a:tcPr>
                </a:tc>
                <a:extLst>
                  <a:ext uri="{0D108BD9-81ED-4DB2-BD59-A6C34878D82A}">
                    <a16:rowId xmlns:a16="http://schemas.microsoft.com/office/drawing/2014/main" val="3681126197"/>
                  </a:ext>
                </a:extLst>
              </a:tr>
              <a:tr h="190500">
                <a:tc>
                  <a:txBody>
                    <a:bodyPr/>
                    <a:lstStyle/>
                    <a:p>
                      <a:pPr algn="l" fontAlgn="b"/>
                      <a:r>
                        <a:rPr lang="en-US" sz="1900" b="0" i="0" u="none" strike="noStrike">
                          <a:solidFill>
                            <a:srgbClr val="000000"/>
                          </a:solidFill>
                          <a:effectLst/>
                          <a:latin typeface="Calibri" panose="020F0502020204030204" pitchFamily="34" charset="0"/>
                        </a:rPr>
                        <a:t>Parm_priors</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1.02</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1.14</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1.15</a:t>
                      </a:r>
                    </a:p>
                  </a:txBody>
                  <a:tcPr marL="9525" marR="9525" marT="9525" marB="0" anchor="b">
                    <a:lnL>
                      <a:noFill/>
                    </a:lnL>
                    <a:lnR>
                      <a:noFill/>
                    </a:lnR>
                    <a:lnT>
                      <a:noFill/>
                    </a:lnT>
                    <a:lnB>
                      <a:noFill/>
                    </a:lnB>
                  </a:tcPr>
                </a:tc>
                <a:extLst>
                  <a:ext uri="{0D108BD9-81ED-4DB2-BD59-A6C34878D82A}">
                    <a16:rowId xmlns:a16="http://schemas.microsoft.com/office/drawing/2014/main" val="1831055556"/>
                  </a:ext>
                </a:extLst>
              </a:tr>
              <a:tr h="190500">
                <a:tc>
                  <a:txBody>
                    <a:bodyPr/>
                    <a:lstStyle/>
                    <a:p>
                      <a:pPr algn="l" fontAlgn="b"/>
                      <a:r>
                        <a:rPr lang="en-US" sz="1900" b="0" i="0" u="none" strike="noStrike">
                          <a:solidFill>
                            <a:srgbClr val="000000"/>
                          </a:solidFill>
                          <a:effectLst/>
                          <a:latin typeface="Calibri" panose="020F0502020204030204" pitchFamily="34" charset="0"/>
                        </a:rPr>
                        <a:t>Parm_softbounds</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extLst>
                  <a:ext uri="{0D108BD9-81ED-4DB2-BD59-A6C34878D82A}">
                    <a16:rowId xmlns:a16="http://schemas.microsoft.com/office/drawing/2014/main" val="2793493612"/>
                  </a:ext>
                </a:extLst>
              </a:tr>
              <a:tr h="190500">
                <a:tc>
                  <a:txBody>
                    <a:bodyPr/>
                    <a:lstStyle/>
                    <a:p>
                      <a:pPr algn="l" fontAlgn="b"/>
                      <a:r>
                        <a:rPr lang="en-US" sz="1900" b="0" i="0" u="none" strike="noStrike" dirty="0" err="1">
                          <a:solidFill>
                            <a:srgbClr val="000000"/>
                          </a:solidFill>
                          <a:effectLst/>
                          <a:latin typeface="Calibri" panose="020F0502020204030204" pitchFamily="34" charset="0"/>
                        </a:rPr>
                        <a:t>Parm_devs</a:t>
                      </a:r>
                      <a:endParaRPr lang="en-US" sz="19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Calibri" panose="020F0502020204030204" pitchFamily="34" charset="0"/>
                        </a:rPr>
                        <a:t>6.50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Calibri" panose="020F0502020204030204" pitchFamily="34" charset="0"/>
                        </a:rPr>
                        <a:t>6.08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Calibri" panose="020F0502020204030204" pitchFamily="34" charset="0"/>
                        </a:rPr>
                        <a:t>6.04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29335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275437600"/>
              </p:ext>
            </p:extLst>
          </p:nvPr>
        </p:nvGraphicFramePr>
        <p:xfrm>
          <a:off x="6417842" y="3366426"/>
          <a:ext cx="4335883" cy="2093595"/>
        </p:xfrm>
        <a:graphic>
          <a:graphicData uri="http://schemas.openxmlformats.org/drawingml/2006/table">
            <a:tbl>
              <a:tblPr/>
              <a:tblGrid>
                <a:gridCol w="1302901">
                  <a:extLst>
                    <a:ext uri="{9D8B030D-6E8A-4147-A177-3AD203B41FA5}">
                      <a16:colId xmlns:a16="http://schemas.microsoft.com/office/drawing/2014/main" val="2763515385"/>
                    </a:ext>
                  </a:extLst>
                </a:gridCol>
                <a:gridCol w="1174747">
                  <a:extLst>
                    <a:ext uri="{9D8B030D-6E8A-4147-A177-3AD203B41FA5}">
                      <a16:colId xmlns:a16="http://schemas.microsoft.com/office/drawing/2014/main" val="3693967822"/>
                    </a:ext>
                  </a:extLst>
                </a:gridCol>
                <a:gridCol w="833002">
                  <a:extLst>
                    <a:ext uri="{9D8B030D-6E8A-4147-A177-3AD203B41FA5}">
                      <a16:colId xmlns:a16="http://schemas.microsoft.com/office/drawing/2014/main" val="3989330902"/>
                    </a:ext>
                  </a:extLst>
                </a:gridCol>
                <a:gridCol w="1025233">
                  <a:extLst>
                    <a:ext uri="{9D8B030D-6E8A-4147-A177-3AD203B41FA5}">
                      <a16:colId xmlns:a16="http://schemas.microsoft.com/office/drawing/2014/main" val="1200315744"/>
                    </a:ext>
                  </a:extLst>
                </a:gridCol>
              </a:tblGrid>
              <a:tr h="190500">
                <a:tc>
                  <a:txBody>
                    <a:bodyPr/>
                    <a:lstStyle/>
                    <a:p>
                      <a:pPr algn="l" fontAlgn="b"/>
                      <a:r>
                        <a:rPr lang="en-US" sz="1900" b="0" i="0" u="none" strike="noStrike">
                          <a:solidFill>
                            <a:srgbClr val="000000"/>
                          </a:solidFill>
                          <a:effectLst/>
                          <a:latin typeface="Calibri" panose="020F0502020204030204" pitchFamily="34" charset="0"/>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smtClean="0">
                          <a:solidFill>
                            <a:srgbClr val="000000"/>
                          </a:solidFill>
                          <a:effectLst/>
                          <a:latin typeface="Calibri" panose="020F0502020204030204" pitchFamily="34" charset="0"/>
                        </a:rPr>
                        <a:t>2019.1b</a:t>
                      </a:r>
                      <a:endParaRPr lang="en-US" sz="19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Calibri" panose="020F0502020204030204" pitchFamily="34" charset="0"/>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Calibri" panose="020F0502020204030204" pitchFamily="34" charset="0"/>
                        </a:rPr>
                        <a:t>2019.1d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380969"/>
                  </a:ext>
                </a:extLst>
              </a:tr>
              <a:tr h="190500">
                <a:tc>
                  <a:txBody>
                    <a:bodyPr/>
                    <a:lstStyle/>
                    <a:p>
                      <a:pPr algn="l" fontAlgn="b"/>
                      <a:r>
                        <a:rPr lang="en-US" sz="1900" b="0" i="0" u="none" strike="noStrike">
                          <a:solidFill>
                            <a:srgbClr val="000000"/>
                          </a:solidFill>
                          <a:effectLst/>
                          <a:latin typeface="Calibri" panose="020F0502020204030204" pitchFamily="34" charset="0"/>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dirty="0">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a:solidFill>
                            <a:srgbClr val="000000"/>
                          </a:solidFill>
                          <a:effectLst/>
                          <a:latin typeface="Calibri" panose="020F0502020204030204" pitchFamily="34" charset="0"/>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a:solidFill>
                            <a:srgbClr val="000000"/>
                          </a:solidFill>
                          <a:effectLst/>
                          <a:latin typeface="Calibri" panose="020F0502020204030204" pitchFamily="34" charset="0"/>
                        </a:rPr>
                        <a:t>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051441196"/>
                  </a:ext>
                </a:extLst>
              </a:tr>
              <a:tr h="190500">
                <a:tc>
                  <a:txBody>
                    <a:bodyPr/>
                    <a:lstStyle/>
                    <a:p>
                      <a:pPr algn="l" fontAlgn="b"/>
                      <a:r>
                        <a:rPr lang="en-US" sz="1900" b="0" i="0" u="none" strike="noStrike">
                          <a:solidFill>
                            <a:srgbClr val="000000"/>
                          </a:solidFill>
                          <a:effectLst/>
                          <a:latin typeface="Calibri" panose="020F0502020204030204" pitchFamily="34" charset="0"/>
                        </a:rPr>
                        <a:t>NatM: 14-16</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0.82</a:t>
                      </a:r>
                    </a:p>
                  </a:txBody>
                  <a:tcPr marL="9525" marR="9525" marT="9525" marB="0" anchor="b">
                    <a:lnL>
                      <a:noFill/>
                    </a:lnL>
                    <a:lnR>
                      <a:noFill/>
                    </a:lnR>
                    <a:lnT>
                      <a:noFill/>
                    </a:lnT>
                    <a:lnB>
                      <a:noFill/>
                    </a:lnB>
                  </a:tcPr>
                </a:tc>
                <a:extLst>
                  <a:ext uri="{0D108BD9-81ED-4DB2-BD59-A6C34878D82A}">
                    <a16:rowId xmlns:a16="http://schemas.microsoft.com/office/drawing/2014/main" val="1776454534"/>
                  </a:ext>
                </a:extLst>
              </a:tr>
              <a:tr h="190500">
                <a:tc>
                  <a:txBody>
                    <a:bodyPr/>
                    <a:lstStyle/>
                    <a:p>
                      <a:pPr algn="l" fontAlgn="b"/>
                      <a:r>
                        <a:rPr lang="en-US" sz="1900" b="0" i="0" u="none" strike="noStrike">
                          <a:solidFill>
                            <a:srgbClr val="000000"/>
                          </a:solidFill>
                          <a:effectLst/>
                          <a:latin typeface="Calibri" panose="020F0502020204030204" pitchFamily="34" charset="0"/>
                        </a:rPr>
                        <a:t>lnR</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12.87</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12.99</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13.03</a:t>
                      </a:r>
                    </a:p>
                  </a:txBody>
                  <a:tcPr marL="9525" marR="9525" marT="9525" marB="0" anchor="b">
                    <a:lnL>
                      <a:noFill/>
                    </a:lnL>
                    <a:lnR>
                      <a:noFill/>
                    </a:lnR>
                    <a:lnT>
                      <a:noFill/>
                    </a:lnT>
                    <a:lnB>
                      <a:noFill/>
                    </a:lnB>
                  </a:tcPr>
                </a:tc>
                <a:extLst>
                  <a:ext uri="{0D108BD9-81ED-4DB2-BD59-A6C34878D82A}">
                    <a16:rowId xmlns:a16="http://schemas.microsoft.com/office/drawing/2014/main" val="770306731"/>
                  </a:ext>
                </a:extLst>
              </a:tr>
              <a:tr h="190500">
                <a:tc>
                  <a:txBody>
                    <a:bodyPr/>
                    <a:lstStyle/>
                    <a:p>
                      <a:pPr algn="l" fontAlgn="b"/>
                      <a:r>
                        <a:rPr lang="en-US" sz="1900" b="0" i="0" u="none" strike="noStrike">
                          <a:solidFill>
                            <a:srgbClr val="000000"/>
                          </a:solidFill>
                          <a:effectLst/>
                          <a:latin typeface="Calibri" panose="020F0502020204030204" pitchFamily="34" charset="0"/>
                        </a:rPr>
                        <a:t>q_twl</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a:solidFill>
                            <a:srgbClr val="000000"/>
                          </a:solidFill>
                          <a:effectLst/>
                          <a:latin typeface="Calibri" panose="020F0502020204030204" pitchFamily="34" charset="0"/>
                        </a:rPr>
                        <a:t>1.19</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dirty="0">
                          <a:solidFill>
                            <a:srgbClr val="000000"/>
                          </a:solidFill>
                          <a:effectLst/>
                          <a:latin typeface="Calibri" panose="020F0502020204030204" pitchFamily="34" charset="0"/>
                        </a:rPr>
                        <a:t>1.23</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967505749"/>
                  </a:ext>
                </a:extLst>
              </a:tr>
              <a:tr h="190500">
                <a:tc>
                  <a:txBody>
                    <a:bodyPr/>
                    <a:lstStyle/>
                    <a:p>
                      <a:pPr algn="l" fontAlgn="b"/>
                      <a:r>
                        <a:rPr lang="en-US" sz="1900" b="0" i="0" u="none" strike="noStrike">
                          <a:solidFill>
                            <a:srgbClr val="000000"/>
                          </a:solidFill>
                          <a:effectLst/>
                          <a:latin typeface="Calibri" panose="020F0502020204030204" pitchFamily="34" charset="0"/>
                        </a:rPr>
                        <a:t>q_ll</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Calibri" panose="020F0502020204030204" pitchFamily="34" charset="0"/>
                        </a:rPr>
                        <a:t>1.11</a:t>
                      </a:r>
                    </a:p>
                  </a:txBody>
                  <a:tcPr marL="9525" marR="9525" marT="9525" marB="0" anchor="b">
                    <a:lnL>
                      <a:noFill/>
                    </a:lnL>
                    <a:lnR>
                      <a:noFill/>
                    </a:lnR>
                    <a:lnT>
                      <a:noFill/>
                    </a:lnT>
                    <a:lnB>
                      <a:noFill/>
                    </a:lnB>
                  </a:tcPr>
                </a:tc>
                <a:extLst>
                  <a:ext uri="{0D108BD9-81ED-4DB2-BD59-A6C34878D82A}">
                    <a16:rowId xmlns:a16="http://schemas.microsoft.com/office/drawing/2014/main" val="859335893"/>
                  </a:ext>
                </a:extLst>
              </a:tr>
              <a:tr h="190500">
                <a:tc>
                  <a:txBody>
                    <a:bodyPr/>
                    <a:lstStyle/>
                    <a:p>
                      <a:pPr algn="l" fontAlgn="b"/>
                      <a:r>
                        <a:rPr lang="en-US" sz="1900" b="0" i="0" u="none" strike="noStrike">
                          <a:solidFill>
                            <a:srgbClr val="000000"/>
                          </a:solidFill>
                          <a:effectLst/>
                          <a:latin typeface="Calibri" panose="020F0502020204030204" pitchFamily="34" charset="0"/>
                        </a:rPr>
                        <a:t>q_llenv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Calibri" panose="020F0502020204030204" pitchFamily="34" charset="0"/>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Calibri" panose="020F0502020204030204" pitchFamily="34" charset="0"/>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Calibri" panose="020F0502020204030204" pitchFamily="34" charset="0"/>
                        </a:rPr>
                        <a:t>1.37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785189"/>
                  </a:ext>
                </a:extLst>
              </a:tr>
            </a:tbl>
          </a:graphicData>
        </a:graphic>
      </p:graphicFrame>
    </p:spTree>
    <p:extLst>
      <p:ext uri="{BB962C8B-B14F-4D97-AF65-F5344CB8AC3E}">
        <p14:creationId xmlns:p14="http://schemas.microsoft.com/office/powerpoint/2010/main" val="164389835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Model: updating ageing error &amp; bias</a:t>
            </a:r>
            <a:endParaRPr lang="en-US" dirty="0"/>
          </a:p>
        </p:txBody>
      </p:sp>
      <p:sp>
        <p:nvSpPr>
          <p:cNvPr id="5" name="Content Placeholder 4"/>
          <p:cNvSpPr>
            <a:spLocks noGrp="1"/>
          </p:cNvSpPr>
          <p:nvPr>
            <p:ph idx="4294967295"/>
          </p:nvPr>
        </p:nvSpPr>
        <p:spPr>
          <a:xfrm>
            <a:off x="0" y="1395938"/>
            <a:ext cx="12097173" cy="4861757"/>
          </a:xfrm>
          <a:prstGeom prst="rect">
            <a:avLst/>
          </a:prstGeom>
        </p:spPr>
        <p:txBody>
          <a:bodyPr>
            <a:noAutofit/>
          </a:bodyPr>
          <a:lstStyle/>
          <a:p>
            <a:r>
              <a:rPr lang="en-US" sz="2800" dirty="0" smtClean="0"/>
              <a:t>Subtle changes to estimated SSB, smooths out some of the year-classes</a:t>
            </a:r>
            <a:endParaRPr lang="en-US" sz="2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r>
              <a:rPr lang="en-US" sz="2800" b="1" u="sng" dirty="0">
                <a:solidFill>
                  <a:schemeClr val="accent2">
                    <a:lumMod val="75000"/>
                  </a:schemeClr>
                </a:solidFill>
              </a:rPr>
              <a:t>Recommend</a:t>
            </a:r>
            <a:r>
              <a:rPr lang="en-US" sz="2800" dirty="0"/>
              <a:t> updating ageing </a:t>
            </a:r>
            <a:r>
              <a:rPr lang="en-US" sz="2800" dirty="0" smtClean="0"/>
              <a:t>error &amp; bias in model </a:t>
            </a:r>
            <a:r>
              <a:rPr lang="en-US" sz="2800" b="1" u="sng" dirty="0">
                <a:solidFill>
                  <a:schemeClr val="accent5">
                    <a:lumMod val="75000"/>
                  </a:schemeClr>
                </a:solidFill>
              </a:rPr>
              <a:t>2019.1d</a:t>
            </a:r>
          </a:p>
          <a:p>
            <a:endParaRPr lang="en-US" sz="2800" b="1" dirty="0">
              <a:solidFill>
                <a:schemeClr val="accent6">
                  <a:lumMod val="75000"/>
                </a:schemeClr>
              </a:solidFill>
            </a:endParaRPr>
          </a:p>
          <a:p>
            <a:pPr marL="0" indent="0">
              <a:buNone/>
            </a:pPr>
            <a:endParaRPr lang="en-US" sz="2800" b="1" u="sng" dirty="0" smtClean="0">
              <a:solidFill>
                <a:schemeClr val="accent5">
                  <a:lumMod val="75000"/>
                </a:schemeClr>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9078"/>
          <a:stretch/>
        </p:blipFill>
        <p:spPr>
          <a:xfrm>
            <a:off x="760494" y="1880850"/>
            <a:ext cx="5359452" cy="3748426"/>
          </a:xfrm>
          <a:prstGeom prst="rect">
            <a:avLst/>
          </a:prstGeom>
        </p:spPr>
      </p:pic>
      <p:pic>
        <p:nvPicPr>
          <p:cNvPr id="2" name="Picture 1"/>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9458"/>
          <a:stretch/>
        </p:blipFill>
        <p:spPr>
          <a:xfrm>
            <a:off x="6119946" y="1880850"/>
            <a:ext cx="5354671" cy="3729375"/>
          </a:xfrm>
          <a:prstGeom prst="rect">
            <a:avLst/>
          </a:prstGeom>
        </p:spPr>
      </p:pic>
    </p:spTree>
    <p:extLst>
      <p:ext uri="{BB962C8B-B14F-4D97-AF65-F5344CB8AC3E}">
        <p14:creationId xmlns:p14="http://schemas.microsoft.com/office/powerpoint/2010/main" val="92139189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Fishery length comp investigations</a:t>
            </a:r>
            <a:endParaRPr lang="en-US" dirty="0"/>
          </a:p>
        </p:txBody>
      </p:sp>
      <p:sp>
        <p:nvSpPr>
          <p:cNvPr id="5" name="Content Placeholder 4"/>
          <p:cNvSpPr>
            <a:spLocks noGrp="1"/>
          </p:cNvSpPr>
          <p:nvPr>
            <p:ph idx="4294967295"/>
          </p:nvPr>
        </p:nvSpPr>
        <p:spPr>
          <a:xfrm>
            <a:off x="0" y="1554163"/>
            <a:ext cx="11643360" cy="4351337"/>
          </a:xfrm>
          <a:prstGeom prst="rect">
            <a:avLst/>
          </a:prstGeom>
        </p:spPr>
        <p:txBody>
          <a:bodyPr/>
          <a:lstStyle/>
          <a:p>
            <a:r>
              <a:rPr lang="en-US" sz="2800" dirty="0" smtClean="0"/>
              <a:t>In process of code redevelopment, took time to evaluate how fishery length comps computed</a:t>
            </a:r>
          </a:p>
          <a:p>
            <a:r>
              <a:rPr lang="en-US" sz="2800" dirty="0" smtClean="0"/>
              <a:t>Reminder: have been having issue with increasing variability in recent data, particularly Pot fishery length comps</a:t>
            </a:r>
          </a:p>
          <a:p>
            <a:r>
              <a:rPr lang="en-US" sz="2800" dirty="0" smtClean="0"/>
              <a:t>First, will walk through how fishery length comps </a:t>
            </a:r>
            <a:r>
              <a:rPr lang="en-US" sz="2800" dirty="0" smtClean="0"/>
              <a:t>are computed</a:t>
            </a:r>
          </a:p>
          <a:p>
            <a:r>
              <a:rPr lang="en-US" sz="2800" dirty="0"/>
              <a:t>2 expansion methods used in GOA </a:t>
            </a:r>
            <a:r>
              <a:rPr lang="en-US" sz="2800" dirty="0" err="1"/>
              <a:t>Pcod</a:t>
            </a:r>
            <a:r>
              <a:rPr lang="en-US" sz="2800" dirty="0"/>
              <a:t> assessment:</a:t>
            </a:r>
          </a:p>
          <a:p>
            <a:pPr lvl="1"/>
            <a:r>
              <a:rPr lang="en-US" sz="2800" dirty="0"/>
              <a:t>Pre-1991 (includes foreign data)</a:t>
            </a:r>
          </a:p>
          <a:p>
            <a:pPr lvl="1"/>
            <a:r>
              <a:rPr lang="en-US" sz="2800" dirty="0"/>
              <a:t>Post-1991 (domestic data only</a:t>
            </a:r>
            <a:r>
              <a:rPr lang="en-US" sz="2800" dirty="0" smtClean="0"/>
              <a:t>)</a:t>
            </a:r>
            <a:endParaRPr lang="en-US" sz="2800" dirty="0"/>
          </a:p>
        </p:txBody>
      </p:sp>
    </p:spTree>
    <p:extLst>
      <p:ext uri="{BB962C8B-B14F-4D97-AF65-F5344CB8AC3E}">
        <p14:creationId xmlns:p14="http://schemas.microsoft.com/office/powerpoint/2010/main" val="228845724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Fishery length comp overview</a:t>
            </a:r>
            <a:endParaRPr lang="en-US" dirty="0"/>
          </a:p>
        </p:txBody>
      </p:sp>
      <p:sp>
        <p:nvSpPr>
          <p:cNvPr id="5" name="Content Placeholder 4"/>
          <p:cNvSpPr>
            <a:spLocks noGrp="1"/>
          </p:cNvSpPr>
          <p:nvPr>
            <p:ph idx="4294967295"/>
          </p:nvPr>
        </p:nvSpPr>
        <p:spPr>
          <a:xfrm>
            <a:off x="0" y="1845417"/>
            <a:ext cx="10911840" cy="4351337"/>
          </a:xfrm>
          <a:prstGeom prst="rect">
            <a:avLst/>
          </a:prstGeom>
        </p:spPr>
        <p:txBody>
          <a:bodyPr>
            <a:noAutofit/>
          </a:bodyPr>
          <a:lstStyle/>
          <a:p>
            <a:r>
              <a:rPr lang="en-US" sz="2800" dirty="0" smtClean="0"/>
              <a:t>Pre-1991</a:t>
            </a:r>
            <a:r>
              <a:rPr lang="en-US" sz="2800" dirty="0" smtClean="0"/>
              <a:t>:</a:t>
            </a:r>
          </a:p>
          <a:p>
            <a:pPr lvl="1"/>
            <a:r>
              <a:rPr lang="en-US" sz="2800" dirty="0" smtClean="0"/>
              <a:t>Computes weighted length frequencies at haul level for foreign and domestic separately (weighted by extrapolated number in haul)</a:t>
            </a:r>
          </a:p>
          <a:p>
            <a:pPr lvl="1"/>
            <a:r>
              <a:rPr lang="en-US" sz="2800" dirty="0" smtClean="0"/>
              <a:t>Sums across foreign and domestic weighted length frequencies at year-gear level, </a:t>
            </a:r>
            <a:r>
              <a:rPr lang="en-US" sz="2800" dirty="0" smtClean="0"/>
              <a:t>standardizes</a:t>
            </a:r>
          </a:p>
        </p:txBody>
      </p:sp>
    </p:spTree>
    <p:extLst>
      <p:ext uri="{BB962C8B-B14F-4D97-AF65-F5344CB8AC3E}">
        <p14:creationId xmlns:p14="http://schemas.microsoft.com/office/powerpoint/2010/main" val="1969430582"/>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Background</a:t>
            </a:r>
            <a:endParaRPr lang="en-US" dirty="0"/>
          </a:p>
        </p:txBody>
      </p:sp>
      <p:sp>
        <p:nvSpPr>
          <p:cNvPr id="5" name="Content Placeholder 4"/>
          <p:cNvSpPr>
            <a:spLocks noGrp="1"/>
          </p:cNvSpPr>
          <p:nvPr>
            <p:ph idx="4294967295"/>
          </p:nvPr>
        </p:nvSpPr>
        <p:spPr>
          <a:xfrm>
            <a:off x="0" y="1473200"/>
            <a:ext cx="10515600" cy="4351338"/>
          </a:xfrm>
          <a:prstGeom prst="rect">
            <a:avLst/>
          </a:prstGeom>
        </p:spPr>
        <p:txBody>
          <a:bodyPr>
            <a:normAutofit/>
          </a:bodyPr>
          <a:lstStyle/>
          <a:p>
            <a:r>
              <a:rPr lang="en-US" sz="2800" dirty="0" smtClean="0"/>
              <a:t>Vision for this year was to clean/redevelop input data scripts to then work on modelling analyses</a:t>
            </a:r>
          </a:p>
          <a:p>
            <a:r>
              <a:rPr lang="en-US" sz="2800" dirty="0" smtClean="0"/>
              <a:t>As you’ll soon see, redevelopment of data scripts hit some bumps that required a bit of attention – took much longer than anticipated</a:t>
            </a:r>
          </a:p>
          <a:p>
            <a:r>
              <a:rPr lang="en-US" sz="2800" dirty="0" smtClean="0"/>
              <a:t>Data code redeveloped, streamlined, and documented</a:t>
            </a:r>
          </a:p>
          <a:p>
            <a:pPr lvl="1"/>
            <a:r>
              <a:rPr lang="en-US" sz="2800" dirty="0" smtClean="0"/>
              <a:t>A number of redundancies and dead ends removed</a:t>
            </a:r>
          </a:p>
          <a:p>
            <a:pPr lvl="1"/>
            <a:r>
              <a:rPr lang="en-US" sz="2800" dirty="0" smtClean="0"/>
              <a:t>Resulted in reduction of the number of lines of code and ~30% reduction in run time (8 </a:t>
            </a:r>
            <a:r>
              <a:rPr lang="en-US" sz="2800" dirty="0"/>
              <a:t>min vs </a:t>
            </a:r>
            <a:r>
              <a:rPr lang="en-US" sz="2800" dirty="0" smtClean="0"/>
              <a:t>12 min)</a:t>
            </a:r>
            <a:endParaRPr lang="en-US" sz="2800" dirty="0"/>
          </a:p>
          <a:p>
            <a:endParaRPr lang="en-US" sz="2800" dirty="0"/>
          </a:p>
        </p:txBody>
      </p:sp>
    </p:spTree>
    <p:extLst>
      <p:ext uri="{BB962C8B-B14F-4D97-AF65-F5344CB8AC3E}">
        <p14:creationId xmlns:p14="http://schemas.microsoft.com/office/powerpoint/2010/main" val="2087770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Fishery length comp overview</a:t>
            </a:r>
            <a:endParaRPr lang="en-US" dirty="0"/>
          </a:p>
        </p:txBody>
      </p:sp>
      <p:sp>
        <p:nvSpPr>
          <p:cNvPr id="5" name="Content Placeholder 4"/>
          <p:cNvSpPr>
            <a:spLocks noGrp="1"/>
          </p:cNvSpPr>
          <p:nvPr>
            <p:ph idx="4294967295"/>
          </p:nvPr>
        </p:nvSpPr>
        <p:spPr>
          <a:xfrm>
            <a:off x="0" y="1378057"/>
            <a:ext cx="10911840" cy="4351337"/>
          </a:xfrm>
          <a:prstGeom prst="rect">
            <a:avLst/>
          </a:prstGeom>
        </p:spPr>
        <p:txBody>
          <a:bodyPr>
            <a:noAutofit/>
          </a:bodyPr>
          <a:lstStyle/>
          <a:p>
            <a:r>
              <a:rPr lang="en-US" sz="2800" dirty="0" smtClean="0"/>
              <a:t>Post-1991</a:t>
            </a:r>
            <a:r>
              <a:rPr lang="en-US" sz="2800" dirty="0"/>
              <a:t>:</a:t>
            </a:r>
          </a:p>
          <a:p>
            <a:pPr lvl="1"/>
            <a:r>
              <a:rPr lang="en-US" sz="2800" dirty="0"/>
              <a:t>Computes weighted length frequency in a haul across area and gear within each week (weighted by extrapolated number in haul)</a:t>
            </a:r>
          </a:p>
          <a:p>
            <a:pPr lvl="1"/>
            <a:r>
              <a:rPr lang="en-US" sz="2800" dirty="0"/>
              <a:t>Sums weighted length frequency within hauls to week-area-gear</a:t>
            </a:r>
            <a:r>
              <a:rPr lang="en-US" sz="2800" b="1" dirty="0"/>
              <a:t> </a:t>
            </a:r>
            <a:r>
              <a:rPr lang="en-US" sz="2800" dirty="0"/>
              <a:t>level, weights by proportion of catch within each week-area-gear / catch by year-gear (catch in tons)</a:t>
            </a:r>
          </a:p>
          <a:p>
            <a:pPr lvl="1"/>
            <a:r>
              <a:rPr lang="en-US" sz="2800" dirty="0"/>
              <a:t>Sums to trimester-area-gear, fills in State data where there is no Federal data</a:t>
            </a:r>
          </a:p>
          <a:p>
            <a:pPr lvl="1"/>
            <a:r>
              <a:rPr lang="en-US" sz="2800" dirty="0"/>
              <a:t>Sums to year-gear, standardizes</a:t>
            </a:r>
          </a:p>
          <a:p>
            <a:endParaRPr lang="en-US" sz="2800" dirty="0" smtClean="0"/>
          </a:p>
        </p:txBody>
      </p:sp>
    </p:spTree>
    <p:extLst>
      <p:ext uri="{BB962C8B-B14F-4D97-AF65-F5344CB8AC3E}">
        <p14:creationId xmlns:p14="http://schemas.microsoft.com/office/powerpoint/2010/main" val="263680353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1820525" cy="1325563"/>
          </a:xfrm>
          <a:prstGeom prst="rect">
            <a:avLst/>
          </a:prstGeom>
        </p:spPr>
        <p:txBody>
          <a:bodyPr/>
          <a:lstStyle/>
          <a:p>
            <a:r>
              <a:rPr lang="en-US" dirty="0" smtClean="0"/>
              <a:t>Fishery length comp investigations: filtering</a:t>
            </a:r>
            <a:endParaRPr lang="en-US" dirty="0"/>
          </a:p>
        </p:txBody>
      </p:sp>
      <p:sp>
        <p:nvSpPr>
          <p:cNvPr id="5" name="Content Placeholder 4"/>
          <p:cNvSpPr>
            <a:spLocks noGrp="1"/>
          </p:cNvSpPr>
          <p:nvPr>
            <p:ph idx="4294967295"/>
          </p:nvPr>
        </p:nvSpPr>
        <p:spPr>
          <a:xfrm>
            <a:off x="-1" y="1330643"/>
            <a:ext cx="10791825" cy="4351337"/>
          </a:xfrm>
          <a:prstGeom prst="rect">
            <a:avLst/>
          </a:prstGeom>
        </p:spPr>
        <p:txBody>
          <a:bodyPr/>
          <a:lstStyle/>
          <a:p>
            <a:r>
              <a:rPr lang="en-US" sz="2800" dirty="0" smtClean="0"/>
              <a:t>Post-91 data filtering: &gt;10 per </a:t>
            </a:r>
            <a:r>
              <a:rPr lang="en-US" sz="2800" dirty="0" smtClean="0"/>
              <a:t>haul: proportion </a:t>
            </a:r>
            <a:r>
              <a:rPr lang="en-US" sz="2800" dirty="0" smtClean="0"/>
              <a:t>of hauls removed:</a:t>
            </a:r>
          </a:p>
        </p:txBody>
      </p:sp>
      <p:graphicFrame>
        <p:nvGraphicFramePr>
          <p:cNvPr id="3" name="Table 2"/>
          <p:cNvGraphicFramePr>
            <a:graphicFrameLocks noGrp="1"/>
          </p:cNvGraphicFramePr>
          <p:nvPr>
            <p:extLst>
              <p:ext uri="{D42A27DB-BD31-4B8C-83A1-F6EECF244321}">
                <p14:modId xmlns:p14="http://schemas.microsoft.com/office/powerpoint/2010/main" val="261475803"/>
              </p:ext>
            </p:extLst>
          </p:nvPr>
        </p:nvGraphicFramePr>
        <p:xfrm>
          <a:off x="2904606" y="1970706"/>
          <a:ext cx="4529656" cy="4278118"/>
        </p:xfrm>
        <a:graphic>
          <a:graphicData uri="http://schemas.openxmlformats.org/drawingml/2006/table">
            <a:tbl>
              <a:tblPr/>
              <a:tblGrid>
                <a:gridCol w="1620887">
                  <a:extLst>
                    <a:ext uri="{9D8B030D-6E8A-4147-A177-3AD203B41FA5}">
                      <a16:colId xmlns:a16="http://schemas.microsoft.com/office/drawing/2014/main" val="120305705"/>
                    </a:ext>
                  </a:extLst>
                </a:gridCol>
                <a:gridCol w="1299919">
                  <a:extLst>
                    <a:ext uri="{9D8B030D-6E8A-4147-A177-3AD203B41FA5}">
                      <a16:colId xmlns:a16="http://schemas.microsoft.com/office/drawing/2014/main" val="1645001169"/>
                    </a:ext>
                  </a:extLst>
                </a:gridCol>
                <a:gridCol w="710141">
                  <a:extLst>
                    <a:ext uri="{9D8B030D-6E8A-4147-A177-3AD203B41FA5}">
                      <a16:colId xmlns:a16="http://schemas.microsoft.com/office/drawing/2014/main" val="1141721784"/>
                    </a:ext>
                  </a:extLst>
                </a:gridCol>
                <a:gridCol w="898709">
                  <a:extLst>
                    <a:ext uri="{9D8B030D-6E8A-4147-A177-3AD203B41FA5}">
                      <a16:colId xmlns:a16="http://schemas.microsoft.com/office/drawing/2014/main" val="451919032"/>
                    </a:ext>
                  </a:extLst>
                </a:gridCol>
              </a:tblGrid>
              <a:tr h="322385">
                <a:tc>
                  <a:txBody>
                    <a:bodyPr/>
                    <a:lstStyle/>
                    <a:p>
                      <a:pPr algn="ctr" fontAlgn="b"/>
                      <a:r>
                        <a:rPr lang="en-US" sz="2100" b="0" i="0" u="none" strike="noStrike">
                          <a:solidFill>
                            <a:srgbClr val="000000"/>
                          </a:solidFill>
                          <a:effectLst/>
                          <a:latin typeface="Arial" panose="020B0604020202020204" pitchFamily="34" charset="0"/>
                        </a:rPr>
                        <a:t> </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Longline</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Pot</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Trawl</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029063"/>
                  </a:ext>
                </a:extLst>
              </a:tr>
              <a:tr h="322385">
                <a:tc>
                  <a:txBody>
                    <a:bodyPr/>
                    <a:lstStyle/>
                    <a:p>
                      <a:pPr algn="r" fontAlgn="b"/>
                      <a:r>
                        <a:rPr lang="en-US" sz="2100" b="0" i="0" u="none" strike="noStrike">
                          <a:solidFill>
                            <a:srgbClr val="000000"/>
                          </a:solidFill>
                          <a:effectLst/>
                          <a:latin typeface="Calibri" panose="020F0502020204030204" pitchFamily="34" charset="0"/>
                        </a:rPr>
                        <a:t>1991-2012</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2%</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5A8AC6"/>
                    </a:solidFill>
                  </a:tcPr>
                </a:tc>
                <a:tc>
                  <a:txBody>
                    <a:bodyPr/>
                    <a:lstStyle/>
                    <a:p>
                      <a:pPr algn="ctr" fontAlgn="b"/>
                      <a:r>
                        <a:rPr lang="en-US" sz="2100" b="0" i="0" u="none" strike="noStrike">
                          <a:solidFill>
                            <a:srgbClr val="000000"/>
                          </a:solidFill>
                          <a:effectLst/>
                          <a:latin typeface="Calibri" panose="020F0502020204030204" pitchFamily="34" charset="0"/>
                        </a:rPr>
                        <a:t>4%</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7AA0D1"/>
                    </a:solidFill>
                  </a:tcPr>
                </a:tc>
                <a:tc>
                  <a:txBody>
                    <a:bodyPr/>
                    <a:lstStyle/>
                    <a:p>
                      <a:pPr algn="ctr" fontAlgn="b"/>
                      <a:r>
                        <a:rPr lang="en-US" sz="2100" b="0" i="0" u="none" strike="noStrike">
                          <a:solidFill>
                            <a:srgbClr val="000000"/>
                          </a:solidFill>
                          <a:effectLst/>
                          <a:latin typeface="Calibri" panose="020F0502020204030204" pitchFamily="34" charset="0"/>
                        </a:rPr>
                        <a:t>3%</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6A95CB"/>
                    </a:solidFill>
                  </a:tcPr>
                </a:tc>
                <a:extLst>
                  <a:ext uri="{0D108BD9-81ED-4DB2-BD59-A6C34878D82A}">
                    <a16:rowId xmlns:a16="http://schemas.microsoft.com/office/drawing/2014/main" val="3701827225"/>
                  </a:ext>
                </a:extLst>
              </a:tr>
              <a:tr h="322385">
                <a:tc>
                  <a:txBody>
                    <a:bodyPr/>
                    <a:lstStyle/>
                    <a:p>
                      <a:pPr algn="r" fontAlgn="b"/>
                      <a:r>
                        <a:rPr lang="en-US" sz="2100" b="0" i="0" u="none" strike="noStrike">
                          <a:solidFill>
                            <a:srgbClr val="000000"/>
                          </a:solidFill>
                          <a:effectLst/>
                          <a:latin typeface="Calibri" panose="020F0502020204030204" pitchFamily="34" charset="0"/>
                        </a:rPr>
                        <a:t>2013</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2%</a:t>
                      </a:r>
                    </a:p>
                  </a:txBody>
                  <a:tcPr marL="9046" marR="9046" marT="9046" marB="0" anchor="b">
                    <a:lnL>
                      <a:noFill/>
                    </a:lnL>
                    <a:lnR>
                      <a:noFill/>
                    </a:lnR>
                    <a:lnT>
                      <a:noFill/>
                    </a:lnT>
                    <a:lnB>
                      <a:noFill/>
                    </a:lnB>
                    <a:solidFill>
                      <a:srgbClr val="5A8AC6"/>
                    </a:solidFill>
                  </a:tcPr>
                </a:tc>
                <a:extLst>
                  <a:ext uri="{0D108BD9-81ED-4DB2-BD59-A6C34878D82A}">
                    <a16:rowId xmlns:a16="http://schemas.microsoft.com/office/drawing/2014/main" val="1716225476"/>
                  </a:ext>
                </a:extLst>
              </a:tr>
              <a:tr h="322385">
                <a:tc>
                  <a:txBody>
                    <a:bodyPr/>
                    <a:lstStyle/>
                    <a:p>
                      <a:pPr algn="r" fontAlgn="b"/>
                      <a:r>
                        <a:rPr lang="en-US" sz="2100" b="0" i="0" u="none" strike="noStrike">
                          <a:solidFill>
                            <a:srgbClr val="000000"/>
                          </a:solidFill>
                          <a:effectLst/>
                          <a:latin typeface="Calibri" panose="020F0502020204030204" pitchFamily="34" charset="0"/>
                        </a:rPr>
                        <a:t>2014</a:t>
                      </a:r>
                    </a:p>
                  </a:txBody>
                  <a:tcPr marL="9046" marR="9046" marT="9046"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dirty="0">
                          <a:solidFill>
                            <a:srgbClr val="000000"/>
                          </a:solidFill>
                          <a:effectLst/>
                          <a:latin typeface="Calibri" panose="020F0502020204030204" pitchFamily="34" charset="0"/>
                        </a:rPr>
                        <a:t>14%</a:t>
                      </a:r>
                    </a:p>
                  </a:txBody>
                  <a:tcPr marL="9046" marR="9046" marT="9046" marB="0" anchor="b">
                    <a:lnL>
                      <a:noFill/>
                    </a:lnL>
                    <a:lnR>
                      <a:noFill/>
                    </a:lnR>
                    <a:lnT>
                      <a:noFill/>
                    </a:lnT>
                    <a:lnB>
                      <a:noFill/>
                    </a:lnB>
                    <a:solidFill>
                      <a:srgbClr val="FCF8FB"/>
                    </a:solidFill>
                  </a:tcPr>
                </a:tc>
                <a:tc>
                  <a:txBody>
                    <a:bodyPr/>
                    <a:lstStyle/>
                    <a:p>
                      <a:pPr algn="ctr" fontAlgn="b"/>
                      <a:r>
                        <a:rPr lang="en-US" sz="2100" b="0" i="0" u="none" strike="noStrike">
                          <a:solidFill>
                            <a:srgbClr val="000000"/>
                          </a:solidFill>
                          <a:effectLst/>
                          <a:latin typeface="Calibri" panose="020F0502020204030204" pitchFamily="34" charset="0"/>
                        </a:rPr>
                        <a:t>5%</a:t>
                      </a:r>
                    </a:p>
                  </a:txBody>
                  <a:tcPr marL="9046" marR="9046" marT="9046" marB="0" anchor="b">
                    <a:lnL>
                      <a:noFill/>
                    </a:lnL>
                    <a:lnR>
                      <a:noFill/>
                    </a:lnR>
                    <a:lnT>
                      <a:noFill/>
                    </a:lnT>
                    <a:lnB>
                      <a:noFill/>
                    </a:lnB>
                    <a:solidFill>
                      <a:srgbClr val="8AACD7"/>
                    </a:solidFill>
                  </a:tcPr>
                </a:tc>
                <a:extLst>
                  <a:ext uri="{0D108BD9-81ED-4DB2-BD59-A6C34878D82A}">
                    <a16:rowId xmlns:a16="http://schemas.microsoft.com/office/drawing/2014/main" val="2128639020"/>
                  </a:ext>
                </a:extLst>
              </a:tr>
              <a:tr h="322385">
                <a:tc>
                  <a:txBody>
                    <a:bodyPr/>
                    <a:lstStyle/>
                    <a:p>
                      <a:pPr algn="r" fontAlgn="b"/>
                      <a:r>
                        <a:rPr lang="en-US" sz="2100" b="0" i="0" u="none" strike="noStrike">
                          <a:solidFill>
                            <a:srgbClr val="000000"/>
                          </a:solidFill>
                          <a:effectLst/>
                          <a:latin typeface="Calibri" panose="020F0502020204030204" pitchFamily="34" charset="0"/>
                        </a:rPr>
                        <a:t>2015</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5%</a:t>
                      </a:r>
                    </a:p>
                  </a:txBody>
                  <a:tcPr marL="9046" marR="9046" marT="9046" marB="0" anchor="b">
                    <a:lnL>
                      <a:noFill/>
                    </a:lnL>
                    <a:lnR>
                      <a:noFill/>
                    </a:lnR>
                    <a:lnT>
                      <a:noFill/>
                    </a:lnT>
                    <a:lnB>
                      <a:noFill/>
                    </a:lnB>
                    <a:solidFill>
                      <a:srgbClr val="8AACD7"/>
                    </a:solidFill>
                  </a:tcPr>
                </a:tc>
                <a:tc>
                  <a:txBody>
                    <a:bodyPr/>
                    <a:lstStyle/>
                    <a:p>
                      <a:pPr algn="ctr" fontAlgn="b"/>
                      <a:r>
                        <a:rPr lang="en-US" sz="2100" b="0" i="0" u="none" strike="noStrike">
                          <a:solidFill>
                            <a:srgbClr val="000000"/>
                          </a:solidFill>
                          <a:effectLst/>
                          <a:latin typeface="Calibri" panose="020F0502020204030204" pitchFamily="34" charset="0"/>
                        </a:rPr>
                        <a:t>8%</a:t>
                      </a:r>
                    </a:p>
                  </a:txBody>
                  <a:tcPr marL="9046" marR="9046" marT="9046" marB="0" anchor="b">
                    <a:lnL>
                      <a:noFill/>
                    </a:lnL>
                    <a:lnR>
                      <a:noFill/>
                    </a:lnR>
                    <a:lnT>
                      <a:noFill/>
                    </a:lnT>
                    <a:lnB>
                      <a:noFill/>
                    </a:lnB>
                    <a:solidFill>
                      <a:srgbClr val="BBCEE8"/>
                    </a:solidFill>
                  </a:tcPr>
                </a:tc>
                <a:tc>
                  <a:txBody>
                    <a:bodyPr/>
                    <a:lstStyle/>
                    <a:p>
                      <a:pPr algn="ctr" fontAlgn="b"/>
                      <a:r>
                        <a:rPr lang="en-US" sz="2100" b="0" i="0" u="none" strike="noStrike">
                          <a:solidFill>
                            <a:srgbClr val="000000"/>
                          </a:solidFill>
                          <a:effectLst/>
                          <a:latin typeface="Calibri" panose="020F0502020204030204" pitchFamily="34" charset="0"/>
                        </a:rPr>
                        <a:t>4%</a:t>
                      </a:r>
                    </a:p>
                  </a:txBody>
                  <a:tcPr marL="9046" marR="9046" marT="9046" marB="0" anchor="b">
                    <a:lnL>
                      <a:noFill/>
                    </a:lnL>
                    <a:lnR>
                      <a:noFill/>
                    </a:lnR>
                    <a:lnT>
                      <a:noFill/>
                    </a:lnT>
                    <a:lnB>
                      <a:noFill/>
                    </a:lnB>
                    <a:solidFill>
                      <a:srgbClr val="7AA0D1"/>
                    </a:solidFill>
                  </a:tcPr>
                </a:tc>
                <a:extLst>
                  <a:ext uri="{0D108BD9-81ED-4DB2-BD59-A6C34878D82A}">
                    <a16:rowId xmlns:a16="http://schemas.microsoft.com/office/drawing/2014/main" val="4260796897"/>
                  </a:ext>
                </a:extLst>
              </a:tr>
              <a:tr h="322385">
                <a:tc>
                  <a:txBody>
                    <a:bodyPr/>
                    <a:lstStyle/>
                    <a:p>
                      <a:pPr algn="r" fontAlgn="b"/>
                      <a:r>
                        <a:rPr lang="en-US" sz="2100" b="0" i="0" u="none" strike="noStrike">
                          <a:solidFill>
                            <a:srgbClr val="000000"/>
                          </a:solidFill>
                          <a:effectLst/>
                          <a:latin typeface="Calibri" panose="020F0502020204030204" pitchFamily="34" charset="0"/>
                        </a:rPr>
                        <a:t>2016</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a:t>
                      </a:r>
                    </a:p>
                  </a:txBody>
                  <a:tcPr marL="9046" marR="9046" marT="9046" marB="0" anchor="b">
                    <a:lnL>
                      <a:noFill/>
                    </a:lnL>
                    <a:lnR>
                      <a:noFill/>
                    </a:lnR>
                    <a:lnT>
                      <a:noFill/>
                    </a:lnT>
                    <a:lnB>
                      <a:noFill/>
                    </a:lnB>
                    <a:solidFill>
                      <a:srgbClr val="FCFAFD"/>
                    </a:solidFill>
                  </a:tcPr>
                </a:tc>
                <a:tc>
                  <a:txBody>
                    <a:bodyPr/>
                    <a:lstStyle/>
                    <a:p>
                      <a:pPr algn="ctr" fontAlgn="b"/>
                      <a:r>
                        <a:rPr lang="en-US" sz="2100" b="0" i="0" u="none" strike="noStrike">
                          <a:solidFill>
                            <a:srgbClr val="000000"/>
                          </a:solidFill>
                          <a:effectLst/>
                          <a:latin typeface="Calibri" panose="020F0502020204030204" pitchFamily="34" charset="0"/>
                        </a:rPr>
                        <a:t>10%</a:t>
                      </a:r>
                    </a:p>
                  </a:txBody>
                  <a:tcPr marL="9046" marR="9046" marT="9046" marB="0" anchor="b">
                    <a:lnL>
                      <a:noFill/>
                    </a:lnL>
                    <a:lnR>
                      <a:noFill/>
                    </a:lnR>
                    <a:lnT>
                      <a:noFill/>
                    </a:lnT>
                    <a:lnB>
                      <a:noFill/>
                    </a:lnB>
                    <a:solidFill>
                      <a:srgbClr val="DBE5F3"/>
                    </a:solidFill>
                  </a:tcPr>
                </a:tc>
                <a:tc>
                  <a:txBody>
                    <a:bodyPr/>
                    <a:lstStyle/>
                    <a:p>
                      <a:pPr algn="ctr" fontAlgn="b"/>
                      <a:r>
                        <a:rPr lang="en-US" sz="2100" b="0" i="0" u="none" strike="noStrike">
                          <a:solidFill>
                            <a:srgbClr val="000000"/>
                          </a:solidFill>
                          <a:effectLst/>
                          <a:latin typeface="Calibri" panose="020F0502020204030204" pitchFamily="34" charset="0"/>
                        </a:rPr>
                        <a:t>4%</a:t>
                      </a:r>
                    </a:p>
                  </a:txBody>
                  <a:tcPr marL="9046" marR="9046" marT="9046" marB="0" anchor="b">
                    <a:lnL>
                      <a:noFill/>
                    </a:lnL>
                    <a:lnR>
                      <a:noFill/>
                    </a:lnR>
                    <a:lnT>
                      <a:noFill/>
                    </a:lnT>
                    <a:lnB>
                      <a:noFill/>
                    </a:lnB>
                    <a:solidFill>
                      <a:srgbClr val="7AA0D1"/>
                    </a:solidFill>
                  </a:tcPr>
                </a:tc>
                <a:extLst>
                  <a:ext uri="{0D108BD9-81ED-4DB2-BD59-A6C34878D82A}">
                    <a16:rowId xmlns:a16="http://schemas.microsoft.com/office/drawing/2014/main" val="1521283386"/>
                  </a:ext>
                </a:extLst>
              </a:tr>
              <a:tr h="322385">
                <a:tc>
                  <a:txBody>
                    <a:bodyPr/>
                    <a:lstStyle/>
                    <a:p>
                      <a:pPr algn="r" fontAlgn="b"/>
                      <a:r>
                        <a:rPr lang="en-US" sz="2100" b="0" i="0" u="none" strike="noStrike">
                          <a:solidFill>
                            <a:srgbClr val="000000"/>
                          </a:solidFill>
                          <a:effectLst/>
                          <a:latin typeface="Calibri" panose="020F0502020204030204" pitchFamily="34" charset="0"/>
                        </a:rPr>
                        <a:t>2017</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Calibri" panose="020F0502020204030204" pitchFamily="34" charset="0"/>
                        </a:rPr>
                        <a:t>20%</a:t>
                      </a:r>
                    </a:p>
                  </a:txBody>
                  <a:tcPr marL="9046" marR="9046" marT="9046" marB="0" anchor="b">
                    <a:lnL>
                      <a:noFill/>
                    </a:lnL>
                    <a:lnR>
                      <a:noFill/>
                    </a:lnR>
                    <a:lnT>
                      <a:noFill/>
                    </a:lnT>
                    <a:lnB>
                      <a:noFill/>
                    </a:lnB>
                    <a:solidFill>
                      <a:srgbClr val="FCEBEE"/>
                    </a:solidFill>
                  </a:tcPr>
                </a:tc>
                <a:extLst>
                  <a:ext uri="{0D108BD9-81ED-4DB2-BD59-A6C34878D82A}">
                    <a16:rowId xmlns:a16="http://schemas.microsoft.com/office/drawing/2014/main" val="3052747285"/>
                  </a:ext>
                </a:extLst>
              </a:tr>
              <a:tr h="322385">
                <a:tc>
                  <a:txBody>
                    <a:bodyPr/>
                    <a:lstStyle/>
                    <a:p>
                      <a:pPr algn="r" fontAlgn="b"/>
                      <a:r>
                        <a:rPr lang="en-US" sz="2100" b="0" i="0" u="none" strike="noStrike">
                          <a:solidFill>
                            <a:srgbClr val="000000"/>
                          </a:solidFill>
                          <a:effectLst/>
                          <a:latin typeface="Calibri" panose="020F0502020204030204" pitchFamily="34" charset="0"/>
                        </a:rPr>
                        <a:t>2018</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23%</a:t>
                      </a:r>
                    </a:p>
                  </a:txBody>
                  <a:tcPr marL="9046" marR="9046" marT="9046" marB="0" anchor="b">
                    <a:lnL>
                      <a:noFill/>
                    </a:lnL>
                    <a:lnR>
                      <a:noFill/>
                    </a:lnR>
                    <a:lnT>
                      <a:noFill/>
                    </a:lnT>
                    <a:lnB>
                      <a:noFill/>
                    </a:lnB>
                    <a:solidFill>
                      <a:srgbClr val="FCE4E7"/>
                    </a:solidFill>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extLst>
                  <a:ext uri="{0D108BD9-81ED-4DB2-BD59-A6C34878D82A}">
                    <a16:rowId xmlns:a16="http://schemas.microsoft.com/office/drawing/2014/main" val="1948606518"/>
                  </a:ext>
                </a:extLst>
              </a:tr>
              <a:tr h="322385">
                <a:tc>
                  <a:txBody>
                    <a:bodyPr/>
                    <a:lstStyle/>
                    <a:p>
                      <a:pPr algn="r" fontAlgn="b"/>
                      <a:r>
                        <a:rPr lang="en-US" sz="2100" b="0" i="0" u="none" strike="noStrike">
                          <a:solidFill>
                            <a:srgbClr val="000000"/>
                          </a:solidFill>
                          <a:effectLst/>
                          <a:latin typeface="Calibri" panose="020F0502020204030204" pitchFamily="34" charset="0"/>
                        </a:rPr>
                        <a:t>2019</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22%</a:t>
                      </a:r>
                    </a:p>
                  </a:txBody>
                  <a:tcPr marL="9046" marR="9046" marT="9046" marB="0" anchor="b">
                    <a:lnL>
                      <a:noFill/>
                    </a:lnL>
                    <a:lnR>
                      <a:noFill/>
                    </a:lnR>
                    <a:lnT>
                      <a:noFill/>
                    </a:lnT>
                    <a:lnB>
                      <a:noFill/>
                    </a:lnB>
                    <a:solidFill>
                      <a:srgbClr val="FCE7E9"/>
                    </a:solidFill>
                  </a:tcPr>
                </a:tc>
                <a:tc>
                  <a:txBody>
                    <a:bodyPr/>
                    <a:lstStyle/>
                    <a:p>
                      <a:pPr algn="ctr" fontAlgn="b"/>
                      <a:r>
                        <a:rPr lang="en-US" sz="2100" b="0" i="0" u="none" strike="noStrike">
                          <a:solidFill>
                            <a:srgbClr val="000000"/>
                          </a:solidFill>
                          <a:effectLst/>
                          <a:latin typeface="Calibri" panose="020F0502020204030204" pitchFamily="34" charset="0"/>
                        </a:rPr>
                        <a:t>10%</a:t>
                      </a:r>
                    </a:p>
                  </a:txBody>
                  <a:tcPr marL="9046" marR="9046" marT="9046" marB="0" anchor="b">
                    <a:lnL>
                      <a:noFill/>
                    </a:lnL>
                    <a:lnR>
                      <a:noFill/>
                    </a:lnR>
                    <a:lnT>
                      <a:noFill/>
                    </a:lnT>
                    <a:lnB>
                      <a:noFill/>
                    </a:lnB>
                    <a:solidFill>
                      <a:srgbClr val="DBE5F3"/>
                    </a:solidFill>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extLst>
                  <a:ext uri="{0D108BD9-81ED-4DB2-BD59-A6C34878D82A}">
                    <a16:rowId xmlns:a16="http://schemas.microsoft.com/office/drawing/2014/main" val="643619715"/>
                  </a:ext>
                </a:extLst>
              </a:tr>
              <a:tr h="322385">
                <a:tc>
                  <a:txBody>
                    <a:bodyPr/>
                    <a:lstStyle/>
                    <a:p>
                      <a:pPr algn="r" fontAlgn="b"/>
                      <a:r>
                        <a:rPr lang="en-US" sz="2100" b="0" i="0" u="none" strike="noStrike">
                          <a:solidFill>
                            <a:srgbClr val="000000"/>
                          </a:solidFill>
                          <a:effectLst/>
                          <a:latin typeface="Calibri" panose="020F0502020204030204" pitchFamily="34" charset="0"/>
                        </a:rPr>
                        <a:t>2020</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60%</a:t>
                      </a:r>
                    </a:p>
                  </a:txBody>
                  <a:tcPr marL="9046" marR="9046" marT="9046" marB="0" anchor="b">
                    <a:lnL>
                      <a:noFill/>
                    </a:lnL>
                    <a:lnR>
                      <a:noFill/>
                    </a:lnR>
                    <a:lnT>
                      <a:noFill/>
                    </a:lnT>
                    <a:lnB>
                      <a:noFill/>
                    </a:lnB>
                    <a:solidFill>
                      <a:srgbClr val="FA9395"/>
                    </a:solidFill>
                  </a:tcPr>
                </a:tc>
                <a:tc>
                  <a:txBody>
                    <a:bodyPr/>
                    <a:lstStyle/>
                    <a:p>
                      <a:pPr algn="ctr" fontAlgn="b"/>
                      <a:r>
                        <a:rPr lang="en-US" sz="2100" b="0" i="0" u="none" strike="noStrike">
                          <a:solidFill>
                            <a:srgbClr val="000000"/>
                          </a:solidFill>
                          <a:effectLst/>
                          <a:latin typeface="Calibri" panose="020F0502020204030204" pitchFamily="34" charset="0"/>
                        </a:rPr>
                        <a:t>--</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79%</a:t>
                      </a:r>
                    </a:p>
                  </a:txBody>
                  <a:tcPr marL="9046" marR="9046" marT="9046" marB="0" anchor="b">
                    <a:lnL>
                      <a:noFill/>
                    </a:lnL>
                    <a:lnR>
                      <a:noFill/>
                    </a:lnR>
                    <a:lnT>
                      <a:noFill/>
                    </a:lnT>
                    <a:lnB>
                      <a:noFill/>
                    </a:lnB>
                    <a:solidFill>
                      <a:srgbClr val="F8696B"/>
                    </a:solidFill>
                  </a:tcPr>
                </a:tc>
                <a:extLst>
                  <a:ext uri="{0D108BD9-81ED-4DB2-BD59-A6C34878D82A}">
                    <a16:rowId xmlns:a16="http://schemas.microsoft.com/office/drawing/2014/main" val="919802211"/>
                  </a:ext>
                </a:extLst>
              </a:tr>
              <a:tr h="322385">
                <a:tc>
                  <a:txBody>
                    <a:bodyPr/>
                    <a:lstStyle/>
                    <a:p>
                      <a:pPr algn="r" fontAlgn="b"/>
                      <a:r>
                        <a:rPr lang="en-US" sz="2100" b="0" i="0" u="none" strike="noStrike">
                          <a:solidFill>
                            <a:srgbClr val="000000"/>
                          </a:solidFill>
                          <a:effectLst/>
                          <a:latin typeface="Calibri" panose="020F0502020204030204" pitchFamily="34" charset="0"/>
                        </a:rPr>
                        <a:t>2021</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20%</a:t>
                      </a:r>
                    </a:p>
                  </a:txBody>
                  <a:tcPr marL="9046" marR="9046" marT="9046" marB="0" anchor="b">
                    <a:lnL>
                      <a:noFill/>
                    </a:lnL>
                    <a:lnR>
                      <a:noFill/>
                    </a:lnR>
                    <a:lnT>
                      <a:noFill/>
                    </a:lnT>
                    <a:lnB>
                      <a:noFill/>
                    </a:lnB>
                    <a:solidFill>
                      <a:srgbClr val="FCEBEE"/>
                    </a:solidFill>
                  </a:tcPr>
                </a:tc>
                <a:tc>
                  <a:txBody>
                    <a:bodyPr/>
                    <a:lstStyle/>
                    <a:p>
                      <a:pPr algn="ctr" fontAlgn="b"/>
                      <a:r>
                        <a:rPr lang="en-US" sz="2100" b="0" i="0" u="none" strike="noStrike">
                          <a:solidFill>
                            <a:srgbClr val="000000"/>
                          </a:solidFill>
                          <a:effectLst/>
                          <a:latin typeface="Calibri" panose="020F0502020204030204" pitchFamily="34" charset="0"/>
                        </a:rPr>
                        <a:t>14%</a:t>
                      </a:r>
                    </a:p>
                  </a:txBody>
                  <a:tcPr marL="9046" marR="9046" marT="9046" marB="0" anchor="b">
                    <a:lnL>
                      <a:noFill/>
                    </a:lnL>
                    <a:lnR>
                      <a:noFill/>
                    </a:lnR>
                    <a:lnT>
                      <a:noFill/>
                    </a:lnT>
                    <a:lnB>
                      <a:noFill/>
                    </a:lnB>
                    <a:solidFill>
                      <a:srgbClr val="FCF8FB"/>
                    </a:solidFill>
                  </a:tcPr>
                </a:tc>
                <a:tc>
                  <a:txBody>
                    <a:bodyPr/>
                    <a:lstStyle/>
                    <a:p>
                      <a:pPr algn="ctr" fontAlgn="b"/>
                      <a:r>
                        <a:rPr lang="en-US" sz="2100" b="0" i="0" u="none" strike="noStrike">
                          <a:solidFill>
                            <a:srgbClr val="000000"/>
                          </a:solidFill>
                          <a:effectLst/>
                          <a:latin typeface="Calibri" panose="020F0502020204030204" pitchFamily="34" charset="0"/>
                        </a:rPr>
                        <a:t>72%</a:t>
                      </a:r>
                    </a:p>
                  </a:txBody>
                  <a:tcPr marL="9046" marR="9046" marT="9046" marB="0" anchor="b">
                    <a:lnL>
                      <a:noFill/>
                    </a:lnL>
                    <a:lnR>
                      <a:noFill/>
                    </a:lnR>
                    <a:lnT>
                      <a:noFill/>
                    </a:lnT>
                    <a:lnB>
                      <a:noFill/>
                    </a:lnB>
                    <a:solidFill>
                      <a:srgbClr val="F9797B"/>
                    </a:solidFill>
                  </a:tcPr>
                </a:tc>
                <a:extLst>
                  <a:ext uri="{0D108BD9-81ED-4DB2-BD59-A6C34878D82A}">
                    <a16:rowId xmlns:a16="http://schemas.microsoft.com/office/drawing/2014/main" val="3949204681"/>
                  </a:ext>
                </a:extLst>
              </a:tr>
              <a:tr h="322385">
                <a:tc>
                  <a:txBody>
                    <a:bodyPr/>
                    <a:lstStyle/>
                    <a:p>
                      <a:pPr algn="r" fontAlgn="b"/>
                      <a:r>
                        <a:rPr lang="en-US" sz="2100" b="0" i="0" u="none" strike="noStrike">
                          <a:solidFill>
                            <a:srgbClr val="000000"/>
                          </a:solidFill>
                          <a:effectLst/>
                          <a:latin typeface="Calibri" panose="020F0502020204030204" pitchFamily="34" charset="0"/>
                        </a:rPr>
                        <a:t>2022</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a:solidFill>
                            <a:srgbClr val="000000"/>
                          </a:solidFill>
                          <a:effectLst/>
                          <a:latin typeface="Calibri" panose="020F0502020204030204" pitchFamily="34" charset="0"/>
                        </a:rPr>
                        <a:t>30%</a:t>
                      </a:r>
                    </a:p>
                  </a:txBody>
                  <a:tcPr marL="9046" marR="9046" marT="9046" marB="0" anchor="b">
                    <a:lnL>
                      <a:noFill/>
                    </a:lnL>
                    <a:lnR>
                      <a:noFill/>
                    </a:lnR>
                    <a:lnT>
                      <a:noFill/>
                    </a:lnT>
                    <a:lnB>
                      <a:noFill/>
                    </a:lnB>
                    <a:solidFill>
                      <a:srgbClr val="FBD5D8"/>
                    </a:solidFill>
                  </a:tcPr>
                </a:tc>
                <a:tc>
                  <a:txBody>
                    <a:bodyPr/>
                    <a:lstStyle/>
                    <a:p>
                      <a:pPr algn="ctr" fontAlgn="b"/>
                      <a:r>
                        <a:rPr lang="en-US" sz="2100" b="0" i="0" u="none" strike="noStrike">
                          <a:solidFill>
                            <a:srgbClr val="000000"/>
                          </a:solidFill>
                          <a:effectLst/>
                          <a:latin typeface="Calibri" panose="020F0502020204030204" pitchFamily="34" charset="0"/>
                        </a:rPr>
                        <a:t>76%</a:t>
                      </a:r>
                    </a:p>
                  </a:txBody>
                  <a:tcPr marL="9046" marR="9046" marT="9046" marB="0" anchor="b">
                    <a:lnL>
                      <a:noFill/>
                    </a:lnL>
                    <a:lnR>
                      <a:noFill/>
                    </a:lnR>
                    <a:lnT>
                      <a:noFill/>
                    </a:lnT>
                    <a:lnB>
                      <a:noFill/>
                    </a:lnB>
                    <a:solidFill>
                      <a:srgbClr val="F97072"/>
                    </a:solidFill>
                  </a:tcPr>
                </a:tc>
                <a:extLst>
                  <a:ext uri="{0D108BD9-81ED-4DB2-BD59-A6C34878D82A}">
                    <a16:rowId xmlns:a16="http://schemas.microsoft.com/office/drawing/2014/main" val="3455683472"/>
                  </a:ext>
                </a:extLst>
              </a:tr>
              <a:tr h="322385">
                <a:tc>
                  <a:txBody>
                    <a:bodyPr/>
                    <a:lstStyle/>
                    <a:p>
                      <a:pPr algn="r" fontAlgn="b"/>
                      <a:r>
                        <a:rPr lang="en-US" sz="2100" b="0" i="0" u="none" strike="noStrike">
                          <a:solidFill>
                            <a:srgbClr val="000000"/>
                          </a:solidFill>
                          <a:effectLst/>
                          <a:latin typeface="Calibri" panose="020F0502020204030204" pitchFamily="34" charset="0"/>
                        </a:rPr>
                        <a:t>2023</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34%</a:t>
                      </a:r>
                    </a:p>
                  </a:txBody>
                  <a:tcPr marL="9046" marR="9046" marT="9046" marB="0" anchor="b">
                    <a:lnL>
                      <a:noFill/>
                    </a:lnL>
                    <a:lnR>
                      <a:noFill/>
                    </a:lnR>
                    <a:lnT>
                      <a:noFill/>
                    </a:lnT>
                    <a:lnB>
                      <a:noFill/>
                    </a:lnB>
                    <a:solidFill>
                      <a:srgbClr val="FBCCCF"/>
                    </a:solidFill>
                  </a:tcPr>
                </a:tc>
                <a:tc>
                  <a:txBody>
                    <a:bodyPr/>
                    <a:lstStyle/>
                    <a:p>
                      <a:pPr algn="ctr" fontAlgn="b"/>
                      <a:r>
                        <a:rPr lang="en-US" sz="2100" b="0" i="0" u="none" strike="noStrike">
                          <a:solidFill>
                            <a:srgbClr val="000000"/>
                          </a:solidFill>
                          <a:effectLst/>
                          <a:latin typeface="Calibri" panose="020F0502020204030204" pitchFamily="34" charset="0"/>
                        </a:rPr>
                        <a:t>36%</a:t>
                      </a:r>
                    </a:p>
                  </a:txBody>
                  <a:tcPr marL="9046" marR="9046" marT="9046" marB="0" anchor="b">
                    <a:lnL>
                      <a:noFill/>
                    </a:lnL>
                    <a:lnR>
                      <a:noFill/>
                    </a:lnR>
                    <a:lnT>
                      <a:noFill/>
                    </a:lnT>
                    <a:lnB>
                      <a:noFill/>
                    </a:lnB>
                    <a:solidFill>
                      <a:srgbClr val="FBC8CA"/>
                    </a:solidFill>
                  </a:tcPr>
                </a:tc>
                <a:tc>
                  <a:txBody>
                    <a:bodyPr/>
                    <a:lstStyle/>
                    <a:p>
                      <a:pPr algn="ctr" fontAlgn="b"/>
                      <a:r>
                        <a:rPr lang="en-US" sz="2100" b="0" i="0" u="none" strike="noStrike" dirty="0">
                          <a:solidFill>
                            <a:srgbClr val="000000"/>
                          </a:solidFill>
                          <a:effectLst/>
                          <a:latin typeface="Calibri" panose="020F0502020204030204" pitchFamily="34" charset="0"/>
                        </a:rPr>
                        <a:t>68%</a:t>
                      </a:r>
                    </a:p>
                  </a:txBody>
                  <a:tcPr marL="9046" marR="9046" marT="9046" marB="0" anchor="b">
                    <a:lnL>
                      <a:noFill/>
                    </a:lnL>
                    <a:lnR>
                      <a:noFill/>
                    </a:lnR>
                    <a:lnT>
                      <a:noFill/>
                    </a:lnT>
                    <a:lnB>
                      <a:noFill/>
                    </a:lnB>
                    <a:solidFill>
                      <a:srgbClr val="F98284"/>
                    </a:solidFill>
                  </a:tcPr>
                </a:tc>
                <a:extLst>
                  <a:ext uri="{0D108BD9-81ED-4DB2-BD59-A6C34878D82A}">
                    <a16:rowId xmlns:a16="http://schemas.microsoft.com/office/drawing/2014/main" val="789115044"/>
                  </a:ext>
                </a:extLst>
              </a:tr>
            </a:tbl>
          </a:graphicData>
        </a:graphic>
      </p:graphicFrame>
    </p:spTree>
    <p:extLst>
      <p:ext uri="{BB962C8B-B14F-4D97-AF65-F5344CB8AC3E}">
        <p14:creationId xmlns:p14="http://schemas.microsoft.com/office/powerpoint/2010/main" val="4069604221"/>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1363325" cy="1325563"/>
          </a:xfrm>
          <a:prstGeom prst="rect">
            <a:avLst/>
          </a:prstGeom>
        </p:spPr>
        <p:txBody>
          <a:bodyPr/>
          <a:lstStyle/>
          <a:p>
            <a:r>
              <a:rPr lang="en-US" dirty="0"/>
              <a:t>Fishery length comp </a:t>
            </a:r>
            <a:r>
              <a:rPr lang="en-US" dirty="0" smtClean="0"/>
              <a:t>investigations: filtering</a:t>
            </a:r>
            <a:endParaRPr lang="en-US" dirty="0"/>
          </a:p>
        </p:txBody>
      </p:sp>
      <p:sp>
        <p:nvSpPr>
          <p:cNvPr id="5" name="Content Placeholder 4"/>
          <p:cNvSpPr>
            <a:spLocks noGrp="1"/>
          </p:cNvSpPr>
          <p:nvPr>
            <p:ph idx="4294967295"/>
          </p:nvPr>
        </p:nvSpPr>
        <p:spPr>
          <a:xfrm>
            <a:off x="0" y="1378585"/>
            <a:ext cx="11148908" cy="4351338"/>
          </a:xfrm>
          <a:prstGeom prst="rect">
            <a:avLst/>
          </a:prstGeom>
        </p:spPr>
        <p:txBody>
          <a:bodyPr>
            <a:noAutofit/>
          </a:bodyPr>
          <a:lstStyle/>
          <a:p>
            <a:r>
              <a:rPr lang="en-US" sz="2800" dirty="0" smtClean="0"/>
              <a:t>Post-91 data filtering: &gt;10 per haul in fed data</a:t>
            </a:r>
          </a:p>
          <a:p>
            <a:r>
              <a:rPr lang="en-US" sz="2800" b="1" u="sng" dirty="0" smtClean="0">
                <a:solidFill>
                  <a:schemeClr val="accent2">
                    <a:lumMod val="75000"/>
                  </a:schemeClr>
                </a:solidFill>
              </a:rPr>
              <a:t>Propose</a:t>
            </a:r>
            <a:r>
              <a:rPr lang="en-US" sz="2800" dirty="0" smtClean="0"/>
              <a:t>: remove filter and include all data</a:t>
            </a:r>
          </a:p>
          <a:p>
            <a:r>
              <a:rPr lang="en-US" sz="2800" i="1" dirty="0" smtClean="0"/>
              <a:t>Why?</a:t>
            </a:r>
            <a:r>
              <a:rPr lang="en-US" sz="2800" dirty="0" smtClean="0"/>
              <a:t> </a:t>
            </a:r>
          </a:p>
          <a:p>
            <a:pPr lvl="1"/>
            <a:r>
              <a:rPr lang="en-US" sz="2800" dirty="0" smtClean="0"/>
              <a:t>Increasing number of hauls that get filtered, don’t expect that to change any time soon</a:t>
            </a:r>
          </a:p>
          <a:p>
            <a:pPr lvl="1"/>
            <a:r>
              <a:rPr lang="en-US" sz="2800" dirty="0" smtClean="0"/>
              <a:t>Increased variability in length comps with smaller number of fish sampled within a haul not a reason to remove data, would be expected and working on methods to be able to capture/quantify that variability</a:t>
            </a:r>
          </a:p>
          <a:p>
            <a:pPr lvl="1"/>
            <a:r>
              <a:rPr lang="en-US" sz="2800" dirty="0" smtClean="0"/>
              <a:t>Given stock status, need as much data as we can get to understand demographics of fish captured in fishery</a:t>
            </a:r>
          </a:p>
        </p:txBody>
      </p:sp>
    </p:spTree>
    <p:extLst>
      <p:ext uri="{BB962C8B-B14F-4D97-AF65-F5344CB8AC3E}">
        <p14:creationId xmlns:p14="http://schemas.microsoft.com/office/powerpoint/2010/main" val="121878729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1896725" cy="1325563"/>
          </a:xfrm>
          <a:prstGeom prst="rect">
            <a:avLst/>
          </a:prstGeom>
        </p:spPr>
        <p:txBody>
          <a:bodyPr/>
          <a:lstStyle/>
          <a:p>
            <a:r>
              <a:rPr lang="en-US" dirty="0"/>
              <a:t>Fishery length comp </a:t>
            </a:r>
            <a:r>
              <a:rPr lang="en-US" dirty="0" smtClean="0"/>
              <a:t>investigations: State data</a:t>
            </a:r>
            <a:endParaRPr lang="en-US" dirty="0"/>
          </a:p>
        </p:txBody>
      </p:sp>
      <p:sp>
        <p:nvSpPr>
          <p:cNvPr id="5" name="Content Placeholder 4"/>
          <p:cNvSpPr>
            <a:spLocks noGrp="1"/>
          </p:cNvSpPr>
          <p:nvPr>
            <p:ph idx="4294967295"/>
          </p:nvPr>
        </p:nvSpPr>
        <p:spPr>
          <a:xfrm>
            <a:off x="0" y="1360065"/>
            <a:ext cx="5667375" cy="4351337"/>
          </a:xfrm>
          <a:prstGeom prst="rect">
            <a:avLst/>
          </a:prstGeom>
        </p:spPr>
        <p:txBody>
          <a:bodyPr/>
          <a:lstStyle/>
          <a:p>
            <a:r>
              <a:rPr lang="en-US" sz="2800" dirty="0" smtClean="0"/>
              <a:t>State data used to ‘fill-in’ missing federal observer data:</a:t>
            </a:r>
          </a:p>
          <a:p>
            <a:r>
              <a:rPr lang="en-US" sz="2800" dirty="0" smtClean="0"/>
              <a:t>2 steps:</a:t>
            </a:r>
          </a:p>
          <a:p>
            <a:pPr lvl="1"/>
            <a:r>
              <a:rPr lang="en-US" sz="2800" dirty="0" smtClean="0"/>
              <a:t>Step 1: filters state data to more than 30 lengths observed (at trimester-area-gear level) – very few filtered out, most for 90s trawl data</a:t>
            </a:r>
          </a:p>
          <a:p>
            <a:pPr lvl="1"/>
            <a:r>
              <a:rPr lang="en-US" sz="2800" dirty="0" smtClean="0"/>
              <a:t>Step 2: uses state data if fed data missing for that trimester-area-gear combo</a:t>
            </a:r>
          </a:p>
        </p:txBody>
      </p:sp>
      <p:graphicFrame>
        <p:nvGraphicFramePr>
          <p:cNvPr id="3" name="Table 2"/>
          <p:cNvGraphicFramePr>
            <a:graphicFrameLocks noGrp="1"/>
          </p:cNvGraphicFramePr>
          <p:nvPr>
            <p:extLst>
              <p:ext uri="{D42A27DB-BD31-4B8C-83A1-F6EECF244321}">
                <p14:modId xmlns:p14="http://schemas.microsoft.com/office/powerpoint/2010/main" val="1858212413"/>
              </p:ext>
            </p:extLst>
          </p:nvPr>
        </p:nvGraphicFramePr>
        <p:xfrm>
          <a:off x="5667375" y="1781175"/>
          <a:ext cx="5241925" cy="3171825"/>
        </p:xfrm>
        <a:graphic>
          <a:graphicData uri="http://schemas.openxmlformats.org/drawingml/2006/table">
            <a:tbl>
              <a:tblPr/>
              <a:tblGrid>
                <a:gridCol w="1806943">
                  <a:extLst>
                    <a:ext uri="{9D8B030D-6E8A-4147-A177-3AD203B41FA5}">
                      <a16:colId xmlns:a16="http://schemas.microsoft.com/office/drawing/2014/main" val="150995500"/>
                    </a:ext>
                  </a:extLst>
                </a:gridCol>
                <a:gridCol w="1449133">
                  <a:extLst>
                    <a:ext uri="{9D8B030D-6E8A-4147-A177-3AD203B41FA5}">
                      <a16:colId xmlns:a16="http://schemas.microsoft.com/office/drawing/2014/main" val="2964887437"/>
                    </a:ext>
                  </a:extLst>
                </a:gridCol>
                <a:gridCol w="983979">
                  <a:extLst>
                    <a:ext uri="{9D8B030D-6E8A-4147-A177-3AD203B41FA5}">
                      <a16:colId xmlns:a16="http://schemas.microsoft.com/office/drawing/2014/main" val="109817246"/>
                    </a:ext>
                  </a:extLst>
                </a:gridCol>
                <a:gridCol w="1001870">
                  <a:extLst>
                    <a:ext uri="{9D8B030D-6E8A-4147-A177-3AD203B41FA5}">
                      <a16:colId xmlns:a16="http://schemas.microsoft.com/office/drawing/2014/main" val="858119116"/>
                    </a:ext>
                  </a:extLst>
                </a:gridCol>
              </a:tblGrid>
              <a:tr h="352425">
                <a:tc>
                  <a:txBody>
                    <a:bodyPr/>
                    <a:lstStyle/>
                    <a:p>
                      <a:pPr algn="ctr" rtl="0" fontAlgn="b"/>
                      <a:r>
                        <a:rPr lang="en-US" sz="2100" b="1" i="0" u="none" strike="noStrike" dirty="0" smtClean="0">
                          <a:solidFill>
                            <a:srgbClr val="000000"/>
                          </a:solidFill>
                          <a:effectLst/>
                          <a:latin typeface="Calibri" panose="020F0502020204030204" pitchFamily="34" charset="0"/>
                        </a:rPr>
                        <a:t>% data used</a:t>
                      </a:r>
                      <a:endParaRPr lang="en-US" sz="21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a:solidFill>
                            <a:srgbClr val="000000"/>
                          </a:solidFill>
                          <a:effectLst/>
                          <a:latin typeface="Calibri" panose="020F0502020204030204" pitchFamily="34" charset="0"/>
                        </a:rPr>
                        <a:t>Longline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dirty="0">
                          <a:solidFill>
                            <a:srgbClr val="000000"/>
                          </a:solidFill>
                          <a:effectLst/>
                          <a:latin typeface="Calibri" panose="020F0502020204030204" pitchFamily="34" charset="0"/>
                        </a:rPr>
                        <a:t>Pot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a:solidFill>
                            <a:srgbClr val="000000"/>
                          </a:solidFill>
                          <a:effectLst/>
                          <a:latin typeface="Calibri" panose="020F0502020204030204" pitchFamily="34" charset="0"/>
                        </a:rPr>
                        <a:t>Trawl</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002390"/>
                  </a:ext>
                </a:extLst>
              </a:tr>
              <a:tr h="352425">
                <a:tc>
                  <a:txBody>
                    <a:bodyPr/>
                    <a:lstStyle/>
                    <a:p>
                      <a:pPr algn="r" rtl="0" fontAlgn="b"/>
                      <a:r>
                        <a:rPr lang="en-US" sz="2100" b="0" i="0" u="none" strike="noStrike" dirty="0">
                          <a:solidFill>
                            <a:srgbClr val="000000"/>
                          </a:solidFill>
                          <a:effectLst/>
                          <a:latin typeface="Calibri" panose="020F0502020204030204" pitchFamily="34" charset="0"/>
                        </a:rPr>
                        <a:t>1997-2016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35%</a:t>
                      </a:r>
                      <a:endParaRPr lang="en-US" sz="2100">
                        <a:effectLst/>
                        <a:latin typeface="+mn-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A9D9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19%</a:t>
                      </a:r>
                      <a:endParaRPr lang="en-US" sz="2100">
                        <a:effectLst/>
                        <a:latin typeface="+mn-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98588"/>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38%</a:t>
                      </a:r>
                      <a:endParaRPr lang="en-US" sz="2100">
                        <a:effectLst/>
                        <a:latin typeface="+mn-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AA1A4"/>
                    </a:solidFill>
                  </a:tcPr>
                </a:tc>
                <a:extLst>
                  <a:ext uri="{0D108BD9-81ED-4DB2-BD59-A6C34878D82A}">
                    <a16:rowId xmlns:a16="http://schemas.microsoft.com/office/drawing/2014/main" val="247038741"/>
                  </a:ext>
                </a:extLst>
              </a:tr>
              <a:tr h="352425">
                <a:tc>
                  <a:txBody>
                    <a:bodyPr/>
                    <a:lstStyle/>
                    <a:p>
                      <a:pPr algn="r" rtl="0" fontAlgn="b"/>
                      <a:r>
                        <a:rPr lang="en-US" sz="2100" b="0" i="0" u="none" strike="noStrike">
                          <a:solidFill>
                            <a:srgbClr val="000000"/>
                          </a:solidFill>
                          <a:effectLst/>
                          <a:latin typeface="Calibri" panose="020F0502020204030204" pitchFamily="34" charset="0"/>
                        </a:rPr>
                        <a:t>2017</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33%</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9A9C"/>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8696B"/>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875842061"/>
                  </a:ext>
                </a:extLst>
              </a:tr>
              <a:tr h="352425">
                <a:tc>
                  <a:txBody>
                    <a:bodyPr/>
                    <a:lstStyle/>
                    <a:p>
                      <a:pPr algn="r" rtl="0" fontAlgn="b"/>
                      <a:r>
                        <a:rPr lang="en-US" sz="2100" b="0" i="0" u="none" strike="noStrike">
                          <a:solidFill>
                            <a:srgbClr val="000000"/>
                          </a:solidFill>
                          <a:effectLst/>
                          <a:latin typeface="Calibri" panose="020F0502020204030204" pitchFamily="34" charset="0"/>
                        </a:rPr>
                        <a:t>2018</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40%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A4A7"/>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33%</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9A9C"/>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499695788"/>
                  </a:ext>
                </a:extLst>
              </a:tr>
              <a:tr h="352425">
                <a:tc>
                  <a:txBody>
                    <a:bodyPr/>
                    <a:lstStyle/>
                    <a:p>
                      <a:pPr algn="r" rtl="0" fontAlgn="b"/>
                      <a:r>
                        <a:rPr lang="en-US" sz="2100" b="0" i="0" u="none" strike="noStrike" dirty="0">
                          <a:solidFill>
                            <a:srgbClr val="000000"/>
                          </a:solidFill>
                          <a:effectLst/>
                          <a:latin typeface="Calibri" panose="020F0502020204030204" pitchFamily="34" charset="0"/>
                        </a:rPr>
                        <a:t>2019</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40%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A4A7"/>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50%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B3B5"/>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7109469"/>
                  </a:ext>
                </a:extLst>
              </a:tr>
              <a:tr h="352425">
                <a:tc>
                  <a:txBody>
                    <a:bodyPr/>
                    <a:lstStyle/>
                    <a:p>
                      <a:pPr algn="r" rtl="0" fontAlgn="b"/>
                      <a:r>
                        <a:rPr lang="en-US" sz="2100" b="0" i="0" u="none" strike="noStrike">
                          <a:solidFill>
                            <a:srgbClr val="000000"/>
                          </a:solidFill>
                          <a:effectLst/>
                          <a:latin typeface="Calibri" panose="020F0502020204030204" pitchFamily="34" charset="0"/>
                        </a:rPr>
                        <a:t>2020</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100%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100%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737755775"/>
                  </a:ext>
                </a:extLst>
              </a:tr>
              <a:tr h="352425">
                <a:tc>
                  <a:txBody>
                    <a:bodyPr/>
                    <a:lstStyle/>
                    <a:p>
                      <a:pPr algn="r" rtl="0" fontAlgn="b"/>
                      <a:r>
                        <a:rPr lang="en-US" sz="2100" b="0" i="0" u="none" strike="noStrike">
                          <a:solidFill>
                            <a:srgbClr val="000000"/>
                          </a:solidFill>
                          <a:effectLst/>
                          <a:latin typeface="Calibri" panose="020F0502020204030204" pitchFamily="34" charset="0"/>
                        </a:rPr>
                        <a:t>2021</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67%</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BCCC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67%</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BCCCF"/>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716288649"/>
                  </a:ext>
                </a:extLst>
              </a:tr>
              <a:tr h="352425">
                <a:tc>
                  <a:txBody>
                    <a:bodyPr/>
                    <a:lstStyle/>
                    <a:p>
                      <a:pPr algn="r" rtl="0" fontAlgn="b"/>
                      <a:r>
                        <a:rPr lang="en-US" sz="2100" b="0" i="0" u="none" strike="noStrike">
                          <a:solidFill>
                            <a:srgbClr val="000000"/>
                          </a:solidFill>
                          <a:effectLst/>
                          <a:latin typeface="Calibri" panose="020F0502020204030204" pitchFamily="34" charset="0"/>
                        </a:rPr>
                        <a:t>2022</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60%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BC2C4"/>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8696B"/>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a:t>
                      </a:r>
                      <a:endParaRPr lang="en-US" sz="210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2664077660"/>
                  </a:ext>
                </a:extLst>
              </a:tr>
              <a:tr h="352425">
                <a:tc>
                  <a:txBody>
                    <a:bodyPr/>
                    <a:lstStyle/>
                    <a:p>
                      <a:pPr algn="r" rtl="0" fontAlgn="b"/>
                      <a:r>
                        <a:rPr lang="en-US" sz="2100" b="0" i="0" u="none" strike="noStrike">
                          <a:solidFill>
                            <a:srgbClr val="000000"/>
                          </a:solidFill>
                          <a:effectLst/>
                          <a:latin typeface="Calibri" panose="020F0502020204030204" pitchFamily="34" charset="0"/>
                        </a:rPr>
                        <a:t>2023</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50%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AB3B5"/>
                    </a:solidFill>
                  </a:tcPr>
                </a:tc>
                <a:tc>
                  <a:txBody>
                    <a:bodyPr/>
                    <a:lstStyle/>
                    <a:p>
                      <a:pPr marL="0" marR="0" algn="ctr">
                        <a:spcBef>
                          <a:spcPts val="0"/>
                        </a:spcBef>
                        <a:spcAft>
                          <a:spcPts val="600"/>
                        </a:spcAft>
                      </a:pPr>
                      <a:r>
                        <a:rPr lang="en-US" sz="2100">
                          <a:solidFill>
                            <a:srgbClr val="000000"/>
                          </a:solidFill>
                          <a:effectLst/>
                          <a:latin typeface="+mn-lt"/>
                          <a:ea typeface="Times New Roman" panose="02020603050405020304" pitchFamily="18" charset="0"/>
                        </a:rPr>
                        <a:t>100%</a:t>
                      </a:r>
                      <a:endParaRPr lang="en-US" sz="2100">
                        <a:effectLst/>
                        <a:latin typeface="+mn-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dirty="0">
                          <a:solidFill>
                            <a:srgbClr val="000000"/>
                          </a:solidFill>
                          <a:effectLst/>
                          <a:latin typeface="+mn-lt"/>
                          <a:ea typeface="Times New Roman" panose="02020603050405020304" pitchFamily="18" charset="0"/>
                        </a:rPr>
                        <a:t>--</a:t>
                      </a:r>
                      <a:endParaRPr lang="en-US" sz="2100" dirty="0">
                        <a:effectLst/>
                        <a:latin typeface="+mn-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570129431"/>
                  </a:ext>
                </a:extLst>
              </a:tr>
            </a:tbl>
          </a:graphicData>
        </a:graphic>
      </p:graphicFrame>
    </p:spTree>
    <p:extLst>
      <p:ext uri="{BB962C8B-B14F-4D97-AF65-F5344CB8AC3E}">
        <p14:creationId xmlns:p14="http://schemas.microsoft.com/office/powerpoint/2010/main" val="229765715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1668125" cy="1325563"/>
          </a:xfrm>
          <a:prstGeom prst="rect">
            <a:avLst/>
          </a:prstGeom>
        </p:spPr>
        <p:txBody>
          <a:bodyPr/>
          <a:lstStyle/>
          <a:p>
            <a:r>
              <a:rPr lang="en-US" dirty="0"/>
              <a:t>Fishery length comp </a:t>
            </a:r>
            <a:r>
              <a:rPr lang="en-US" dirty="0" smtClean="0"/>
              <a:t>investigations: State data</a:t>
            </a:r>
            <a:endParaRPr lang="en-US" dirty="0"/>
          </a:p>
        </p:txBody>
      </p:sp>
      <p:sp>
        <p:nvSpPr>
          <p:cNvPr id="5" name="Content Placeholder 4"/>
          <p:cNvSpPr>
            <a:spLocks noGrp="1"/>
          </p:cNvSpPr>
          <p:nvPr>
            <p:ph idx="4294967295"/>
          </p:nvPr>
        </p:nvSpPr>
        <p:spPr>
          <a:xfrm>
            <a:off x="0" y="1254125"/>
            <a:ext cx="12058650" cy="4351338"/>
          </a:xfrm>
          <a:prstGeom prst="rect">
            <a:avLst/>
          </a:prstGeom>
        </p:spPr>
        <p:txBody>
          <a:bodyPr>
            <a:noAutofit/>
          </a:bodyPr>
          <a:lstStyle/>
          <a:p>
            <a:r>
              <a:rPr lang="en-US" sz="2800" b="1" u="sng" dirty="0" smtClean="0">
                <a:solidFill>
                  <a:schemeClr val="accent2">
                    <a:lumMod val="75000"/>
                  </a:schemeClr>
                </a:solidFill>
              </a:rPr>
              <a:t>Propose</a:t>
            </a:r>
            <a:r>
              <a:rPr lang="en-US" sz="2800" dirty="0" smtClean="0"/>
              <a:t>: rather than ‘fill-in’, merge with fed data</a:t>
            </a:r>
          </a:p>
          <a:p>
            <a:r>
              <a:rPr lang="en-US" sz="2800" i="1" dirty="0" smtClean="0"/>
              <a:t>Why?</a:t>
            </a:r>
          </a:p>
          <a:p>
            <a:pPr lvl="1"/>
            <a:r>
              <a:rPr lang="en-US" sz="2400" dirty="0" smtClean="0"/>
              <a:t>State fishery landings are included within total catch removals fit within assessment model – would want estimated selectivity to be fit to composition data that is reflective of the removal data</a:t>
            </a:r>
          </a:p>
          <a:p>
            <a:pPr lvl="1"/>
            <a:r>
              <a:rPr lang="en-US" sz="2400" dirty="0" smtClean="0"/>
              <a:t>Hasn’t been used: (1) because wasn’t really needed given magnitude of federal data, and (2) because it resulted in differences with federal data</a:t>
            </a:r>
          </a:p>
          <a:p>
            <a:pPr lvl="1"/>
            <a:r>
              <a:rPr lang="en-US" sz="2400" dirty="0"/>
              <a:t>Increased variability in length comps </a:t>
            </a:r>
            <a:r>
              <a:rPr lang="en-US" sz="2400" dirty="0" smtClean="0"/>
              <a:t>because of difference in length comp across fleets/sectors not </a:t>
            </a:r>
            <a:r>
              <a:rPr lang="en-US" sz="2400" dirty="0"/>
              <a:t>a reason to </a:t>
            </a:r>
            <a:r>
              <a:rPr lang="en-US" sz="2400" dirty="0" smtClean="0"/>
              <a:t>not use </a:t>
            </a:r>
            <a:r>
              <a:rPr lang="en-US" sz="2400" dirty="0"/>
              <a:t>data, would be </a:t>
            </a:r>
            <a:r>
              <a:rPr lang="en-US" sz="2400" dirty="0" smtClean="0"/>
              <a:t>expected (working </a:t>
            </a:r>
            <a:r>
              <a:rPr lang="en-US" sz="2400" dirty="0"/>
              <a:t>on methods to be able to capture/quantify that </a:t>
            </a:r>
            <a:r>
              <a:rPr lang="en-US" sz="2400" dirty="0" smtClean="0"/>
              <a:t>variability)</a:t>
            </a:r>
            <a:endParaRPr lang="en-US" sz="2400" dirty="0" smtClean="0"/>
          </a:p>
          <a:p>
            <a:pPr lvl="1"/>
            <a:r>
              <a:rPr lang="en-US" sz="2400" dirty="0"/>
              <a:t>Given stock status, need as much data as we can get to understand demographics of fish captured in </a:t>
            </a:r>
            <a:r>
              <a:rPr lang="en-US" sz="2400" dirty="0" smtClean="0"/>
              <a:t>fishery</a:t>
            </a:r>
            <a:endParaRPr lang="en-US" sz="2400" dirty="0"/>
          </a:p>
        </p:txBody>
      </p:sp>
    </p:spTree>
    <p:extLst>
      <p:ext uri="{BB962C8B-B14F-4D97-AF65-F5344CB8AC3E}">
        <p14:creationId xmlns:p14="http://schemas.microsoft.com/office/powerpoint/2010/main" val="965929772"/>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Fishery length comp investigations</a:t>
            </a:r>
          </a:p>
        </p:txBody>
      </p:sp>
      <p:sp>
        <p:nvSpPr>
          <p:cNvPr id="5" name="Content Placeholder 4"/>
          <p:cNvSpPr>
            <a:spLocks noGrp="1"/>
          </p:cNvSpPr>
          <p:nvPr>
            <p:ph idx="4294967295"/>
          </p:nvPr>
        </p:nvSpPr>
        <p:spPr>
          <a:xfrm>
            <a:off x="0" y="1202478"/>
            <a:ext cx="11591925" cy="4351338"/>
          </a:xfrm>
          <a:prstGeom prst="rect">
            <a:avLst/>
          </a:prstGeom>
        </p:spPr>
        <p:txBody>
          <a:bodyPr>
            <a:noAutofit/>
          </a:bodyPr>
          <a:lstStyle/>
          <a:p>
            <a:r>
              <a:rPr lang="en-US" sz="2800" dirty="0" smtClean="0"/>
              <a:t>Current method to expand fishery length comps complex and granular</a:t>
            </a:r>
          </a:p>
          <a:p>
            <a:r>
              <a:rPr lang="en-US" sz="2800" b="1" u="sng" dirty="0" smtClean="0">
                <a:solidFill>
                  <a:schemeClr val="accent2">
                    <a:lumMod val="75000"/>
                  </a:schemeClr>
                </a:solidFill>
              </a:rPr>
              <a:t>Propose</a:t>
            </a:r>
            <a:r>
              <a:rPr lang="en-US" sz="2800" dirty="0" smtClean="0"/>
              <a:t>: simplify and expand from month-area-gear level rather than week-area-gear</a:t>
            </a:r>
          </a:p>
          <a:p>
            <a:r>
              <a:rPr lang="en-US" sz="2800" i="1" dirty="0"/>
              <a:t>Why?</a:t>
            </a:r>
          </a:p>
          <a:p>
            <a:pPr lvl="1"/>
            <a:r>
              <a:rPr lang="en-US" sz="2800" dirty="0" smtClean="0"/>
              <a:t>To merge State data, requires </a:t>
            </a:r>
            <a:r>
              <a:rPr lang="en-US" sz="2800" dirty="0"/>
              <a:t>restructure of how fed length comp data </a:t>
            </a:r>
            <a:r>
              <a:rPr lang="en-US" sz="2800" dirty="0" smtClean="0"/>
              <a:t>computed: </a:t>
            </a:r>
            <a:r>
              <a:rPr lang="en-US" sz="2800" dirty="0" smtClean="0"/>
              <a:t>week-area-gear </a:t>
            </a:r>
            <a:r>
              <a:rPr lang="en-US" sz="2800" dirty="0"/>
              <a:t>level of granularity not available in state </a:t>
            </a:r>
            <a:r>
              <a:rPr lang="en-US" sz="2800" dirty="0" smtClean="0"/>
              <a:t>data</a:t>
            </a:r>
          </a:p>
          <a:p>
            <a:pPr lvl="1"/>
            <a:r>
              <a:rPr lang="en-US" sz="2800" dirty="0" smtClean="0"/>
              <a:t>Granularity due to account for cod growth throughout year, month vs week can still account for that</a:t>
            </a:r>
          </a:p>
          <a:p>
            <a:pPr lvl="1"/>
            <a:r>
              <a:rPr lang="en-US" sz="2800" dirty="0" smtClean="0"/>
              <a:t>Quantity of data in recent years may not support this level of </a:t>
            </a:r>
            <a:r>
              <a:rPr lang="en-US" sz="2800" dirty="0" smtClean="0"/>
              <a:t>expansion</a:t>
            </a:r>
            <a:endParaRPr lang="en-US" sz="2800" dirty="0" smtClean="0"/>
          </a:p>
        </p:txBody>
      </p:sp>
    </p:spTree>
    <p:extLst>
      <p:ext uri="{BB962C8B-B14F-4D97-AF65-F5344CB8AC3E}">
        <p14:creationId xmlns:p14="http://schemas.microsoft.com/office/powerpoint/2010/main" val="321650494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Fishery length comp investigations</a:t>
            </a:r>
          </a:p>
        </p:txBody>
      </p:sp>
      <p:sp>
        <p:nvSpPr>
          <p:cNvPr id="5" name="Content Placeholder 4"/>
          <p:cNvSpPr>
            <a:spLocks noGrp="1"/>
          </p:cNvSpPr>
          <p:nvPr>
            <p:ph idx="4294967295"/>
          </p:nvPr>
        </p:nvSpPr>
        <p:spPr>
          <a:xfrm>
            <a:off x="0" y="1486958"/>
            <a:ext cx="11725275" cy="4351338"/>
          </a:xfrm>
          <a:prstGeom prst="rect">
            <a:avLst/>
          </a:prstGeom>
        </p:spPr>
        <p:txBody>
          <a:bodyPr>
            <a:normAutofit/>
          </a:bodyPr>
          <a:lstStyle/>
          <a:p>
            <a:r>
              <a:rPr lang="en-US" sz="2800" dirty="0" smtClean="0"/>
              <a:t>Aggregated length comps: some subtle differences, but overall not that different</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9415" y="2054771"/>
            <a:ext cx="8229778" cy="4114889"/>
          </a:xfrm>
          <a:prstGeom prst="rect">
            <a:avLst/>
          </a:prstGeom>
        </p:spPr>
      </p:pic>
    </p:spTree>
    <p:extLst>
      <p:ext uri="{BB962C8B-B14F-4D97-AF65-F5344CB8AC3E}">
        <p14:creationId xmlns:p14="http://schemas.microsoft.com/office/powerpoint/2010/main" val="160086191"/>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75" y="0"/>
            <a:ext cx="5943728" cy="640093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8503" y="0"/>
            <a:ext cx="5943728" cy="6400938"/>
          </a:xfrm>
          <a:prstGeom prst="rect">
            <a:avLst/>
          </a:prstGeom>
        </p:spPr>
      </p:pic>
    </p:spTree>
    <p:extLst>
      <p:ext uri="{BB962C8B-B14F-4D97-AF65-F5344CB8AC3E}">
        <p14:creationId xmlns:p14="http://schemas.microsoft.com/office/powerpoint/2010/main" val="186226757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411" y="0"/>
            <a:ext cx="5943728" cy="6400938"/>
          </a:xfrm>
          <a:prstGeom prst="rect">
            <a:avLst/>
          </a:prstGeom>
        </p:spPr>
      </p:pic>
    </p:spTree>
    <p:extLst>
      <p:ext uri="{BB962C8B-B14F-4D97-AF65-F5344CB8AC3E}">
        <p14:creationId xmlns:p14="http://schemas.microsoft.com/office/powerpoint/2010/main" val="325461975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411" y="0"/>
            <a:ext cx="5943728" cy="640093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4618" y="175318"/>
            <a:ext cx="6400938" cy="4572099"/>
          </a:xfrm>
          <a:prstGeom prst="rect">
            <a:avLst/>
          </a:prstGeom>
        </p:spPr>
      </p:pic>
      <p:sp>
        <p:nvSpPr>
          <p:cNvPr id="8" name="Oval 7"/>
          <p:cNvSpPr/>
          <p:nvPr/>
        </p:nvSpPr>
        <p:spPr>
          <a:xfrm>
            <a:off x="4447329" y="5010107"/>
            <a:ext cx="1276864" cy="126039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175932" y="509764"/>
            <a:ext cx="1199367" cy="1061829"/>
          </a:xfrm>
          <a:prstGeom prst="rect">
            <a:avLst/>
          </a:prstGeom>
          <a:noFill/>
        </p:spPr>
        <p:txBody>
          <a:bodyPr wrap="none" rtlCol="0">
            <a:spAutoFit/>
          </a:bodyPr>
          <a:lstStyle/>
          <a:p>
            <a:r>
              <a:rPr lang="en-US" sz="2100" dirty="0" smtClean="0"/>
              <a:t>37 hauls</a:t>
            </a:r>
          </a:p>
          <a:p>
            <a:r>
              <a:rPr lang="en-US" sz="2100" dirty="0" smtClean="0"/>
              <a:t>n = 698</a:t>
            </a:r>
          </a:p>
          <a:p>
            <a:r>
              <a:rPr lang="en-US" sz="2100" dirty="0" smtClean="0"/>
              <a:t>No state</a:t>
            </a:r>
            <a:endParaRPr lang="en-US" sz="2100" dirty="0"/>
          </a:p>
        </p:txBody>
      </p:sp>
      <p:sp>
        <p:nvSpPr>
          <p:cNvPr id="11" name="TextBox 10"/>
          <p:cNvSpPr txBox="1"/>
          <p:nvPr/>
        </p:nvSpPr>
        <p:spPr>
          <a:xfrm>
            <a:off x="9245556" y="1867439"/>
            <a:ext cx="1199367" cy="1061829"/>
          </a:xfrm>
          <a:prstGeom prst="rect">
            <a:avLst/>
          </a:prstGeom>
          <a:noFill/>
        </p:spPr>
        <p:txBody>
          <a:bodyPr wrap="none" rtlCol="0">
            <a:spAutoFit/>
          </a:bodyPr>
          <a:lstStyle/>
          <a:p>
            <a:r>
              <a:rPr lang="en-US" sz="2100" dirty="0" smtClean="0"/>
              <a:t>53 hauls</a:t>
            </a:r>
          </a:p>
          <a:p>
            <a:r>
              <a:rPr lang="en-US" sz="2100" dirty="0" smtClean="0"/>
              <a:t>n = 794</a:t>
            </a:r>
          </a:p>
          <a:p>
            <a:r>
              <a:rPr lang="en-US" sz="2100" dirty="0" smtClean="0"/>
              <a:t>No state</a:t>
            </a:r>
            <a:endParaRPr lang="en-US" sz="2100" dirty="0"/>
          </a:p>
        </p:txBody>
      </p:sp>
      <p:sp>
        <p:nvSpPr>
          <p:cNvPr id="12" name="TextBox 11"/>
          <p:cNvSpPr txBox="1"/>
          <p:nvPr/>
        </p:nvSpPr>
        <p:spPr>
          <a:xfrm>
            <a:off x="9245556" y="3386696"/>
            <a:ext cx="1382110" cy="738664"/>
          </a:xfrm>
          <a:prstGeom prst="rect">
            <a:avLst/>
          </a:prstGeom>
          <a:noFill/>
        </p:spPr>
        <p:txBody>
          <a:bodyPr wrap="none" rtlCol="0">
            <a:spAutoFit/>
          </a:bodyPr>
          <a:lstStyle/>
          <a:p>
            <a:r>
              <a:rPr lang="en-US" sz="2100" dirty="0" smtClean="0"/>
              <a:t>n = 6417</a:t>
            </a:r>
          </a:p>
          <a:p>
            <a:r>
              <a:rPr lang="en-US" sz="2100" dirty="0" smtClean="0"/>
              <a:t>With state</a:t>
            </a:r>
            <a:endParaRPr lang="en-US" sz="2100" dirty="0"/>
          </a:p>
        </p:txBody>
      </p:sp>
      <p:sp>
        <p:nvSpPr>
          <p:cNvPr id="9" name="Right Arrow 8"/>
          <p:cNvSpPr/>
          <p:nvPr/>
        </p:nvSpPr>
        <p:spPr>
          <a:xfrm rot="17580704">
            <a:off x="5080952" y="4519237"/>
            <a:ext cx="881448" cy="296562"/>
          </a:xfrm>
          <a:prstGeom prst="rightArrow">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83269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57200"/>
            <a:ext cx="10972800" cy="676275"/>
          </a:xfrm>
          <a:prstGeom prst="rect">
            <a:avLst/>
          </a:prstGeom>
        </p:spPr>
        <p:txBody>
          <a:bodyPr>
            <a:normAutofit fontScale="90000"/>
          </a:bodyPr>
          <a:lstStyle/>
          <a:p>
            <a:r>
              <a:rPr lang="en-US" dirty="0" smtClean="0"/>
              <a:t>Outline</a:t>
            </a:r>
            <a:endParaRPr lang="en-US" dirty="0"/>
          </a:p>
        </p:txBody>
      </p:sp>
      <p:sp>
        <p:nvSpPr>
          <p:cNvPr id="5" name="Content Placeholder 4"/>
          <p:cNvSpPr>
            <a:spLocks noGrp="1"/>
          </p:cNvSpPr>
          <p:nvPr>
            <p:ph idx="4294967295"/>
          </p:nvPr>
        </p:nvSpPr>
        <p:spPr>
          <a:xfrm>
            <a:off x="0" y="1208088"/>
            <a:ext cx="10972800" cy="4525962"/>
          </a:xfrm>
          <a:prstGeom prst="rect">
            <a:avLst/>
          </a:prstGeom>
        </p:spPr>
        <p:txBody>
          <a:bodyPr>
            <a:noAutofit/>
          </a:bodyPr>
          <a:lstStyle/>
          <a:p>
            <a:pPr marL="514350" indent="-514350">
              <a:buFont typeface="+mj-lt"/>
              <a:buAutoNum type="arabicPeriod"/>
            </a:pPr>
            <a:r>
              <a:rPr lang="en-US" sz="2800" dirty="0" smtClean="0"/>
              <a:t>Data updates/recommended base changes to model input files </a:t>
            </a:r>
          </a:p>
          <a:p>
            <a:pPr marL="514350" indent="-514350">
              <a:buFont typeface="+mj-lt"/>
              <a:buAutoNum type="arabicPeriod"/>
            </a:pPr>
            <a:r>
              <a:rPr lang="en-US" sz="2800" dirty="0" smtClean="0"/>
              <a:t>Additional recommended data changes: Update ageing error, fishery length comps, length comp binning</a:t>
            </a:r>
          </a:p>
          <a:p>
            <a:pPr marL="514350" indent="-514350">
              <a:buFont typeface="+mj-lt"/>
              <a:buAutoNum type="arabicPeriod"/>
            </a:pPr>
            <a:r>
              <a:rPr lang="en-US" sz="2800" dirty="0" smtClean="0"/>
              <a:t>Evaluated apportionment changes: inclusion of AFSC longline survey</a:t>
            </a:r>
          </a:p>
          <a:p>
            <a:pPr marL="514350" indent="-514350">
              <a:buFont typeface="+mj-lt"/>
              <a:buAutoNum type="arabicPeriod"/>
            </a:pPr>
            <a:r>
              <a:rPr lang="en-US" sz="2800" dirty="0"/>
              <a:t>Evaluated model changes: survey/fishery </a:t>
            </a:r>
            <a:r>
              <a:rPr lang="en-US" sz="2800" dirty="0" err="1"/>
              <a:t>selex</a:t>
            </a:r>
            <a:r>
              <a:rPr lang="en-US" sz="2800" dirty="0"/>
              <a:t>, ISS</a:t>
            </a:r>
          </a:p>
          <a:p>
            <a:pPr marL="514350" indent="-514350">
              <a:buFont typeface="+mj-lt"/>
              <a:buAutoNum type="arabicPeriod"/>
            </a:pPr>
            <a:r>
              <a:rPr lang="en-US" sz="2800" dirty="0" smtClean="0"/>
              <a:t>Upcoming assessment work</a:t>
            </a:r>
          </a:p>
          <a:p>
            <a:pPr marL="514350" indent="-514350">
              <a:buFont typeface="+mj-lt"/>
              <a:buAutoNum type="arabicPeriod"/>
            </a:pPr>
            <a:endParaRPr lang="en-US" sz="2800" dirty="0"/>
          </a:p>
          <a:p>
            <a:pPr marL="0" indent="0">
              <a:buNone/>
            </a:pPr>
            <a:r>
              <a:rPr lang="en-US" sz="2800" b="1" i="1" dirty="0" smtClean="0">
                <a:solidFill>
                  <a:schemeClr val="accent4">
                    <a:lumMod val="50000"/>
                  </a:schemeClr>
                </a:solidFill>
              </a:rPr>
              <a:t>Forgiveness &amp; permission…</a:t>
            </a:r>
            <a:endParaRPr lang="en-US" sz="2800" b="1" i="1" dirty="0">
              <a:solidFill>
                <a:schemeClr val="accent4">
                  <a:lumMod val="50000"/>
                </a:schemeClr>
              </a:solidFill>
            </a:endParaRPr>
          </a:p>
          <a:p>
            <a:endParaRPr lang="en-US" sz="2800" dirty="0"/>
          </a:p>
        </p:txBody>
      </p:sp>
    </p:spTree>
    <p:extLst>
      <p:ext uri="{BB962C8B-B14F-4D97-AF65-F5344CB8AC3E}">
        <p14:creationId xmlns:p14="http://schemas.microsoft.com/office/powerpoint/2010/main" val="3145718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Fishery length comp investigations</a:t>
            </a:r>
          </a:p>
        </p:txBody>
      </p:sp>
      <p:sp>
        <p:nvSpPr>
          <p:cNvPr id="5" name="Content Placeholder 4"/>
          <p:cNvSpPr>
            <a:spLocks noGrp="1"/>
          </p:cNvSpPr>
          <p:nvPr>
            <p:ph idx="4294967295"/>
          </p:nvPr>
        </p:nvSpPr>
        <p:spPr>
          <a:xfrm>
            <a:off x="0" y="1825625"/>
            <a:ext cx="11087100" cy="4351338"/>
          </a:xfrm>
          <a:prstGeom prst="rect">
            <a:avLst/>
          </a:prstGeom>
        </p:spPr>
        <p:txBody>
          <a:bodyPr>
            <a:normAutofit/>
          </a:bodyPr>
          <a:lstStyle/>
          <a:p>
            <a:r>
              <a:rPr lang="en-US" sz="2800" dirty="0" smtClean="0"/>
              <a:t>In general, </a:t>
            </a:r>
            <a:r>
              <a:rPr lang="en-US" sz="2800" dirty="0"/>
              <a:t>removing filters, aggregating at </a:t>
            </a:r>
            <a:r>
              <a:rPr lang="en-US" sz="2800" dirty="0" smtClean="0"/>
              <a:t>month-area-gear </a:t>
            </a:r>
            <a:r>
              <a:rPr lang="en-US" sz="2800" dirty="0"/>
              <a:t>level and merging state data helps to smooth out much of the variability in fishery length </a:t>
            </a:r>
            <a:r>
              <a:rPr lang="en-US" sz="2800" dirty="0" smtClean="0"/>
              <a:t>comps, particularly in recent years</a:t>
            </a:r>
          </a:p>
          <a:p>
            <a:r>
              <a:rPr lang="en-US" sz="2800" dirty="0" smtClean="0"/>
              <a:t>Provides a simpler method and leverages all sources of available data to inform model estimates</a:t>
            </a:r>
            <a:endParaRPr lang="en-US" sz="2800" dirty="0"/>
          </a:p>
          <a:p>
            <a:r>
              <a:rPr lang="en-US" sz="2800" dirty="0" smtClean="0"/>
              <a:t>In </a:t>
            </a:r>
            <a:r>
              <a:rPr lang="en-US" sz="2800" dirty="0" smtClean="0"/>
              <a:t>order to remove variability in fishery length comps and leverage information contained within State length sampling data, </a:t>
            </a:r>
            <a:r>
              <a:rPr lang="en-US" sz="2800" b="1" u="sng" dirty="0" smtClean="0">
                <a:solidFill>
                  <a:schemeClr val="accent2">
                    <a:lumMod val="75000"/>
                  </a:schemeClr>
                </a:solidFill>
              </a:rPr>
              <a:t>Recommend</a:t>
            </a:r>
            <a:r>
              <a:rPr lang="en-US" sz="2800" dirty="0" smtClean="0">
                <a:solidFill>
                  <a:schemeClr val="accent6">
                    <a:lumMod val="75000"/>
                  </a:schemeClr>
                </a:solidFill>
              </a:rPr>
              <a:t> </a:t>
            </a:r>
            <a:r>
              <a:rPr lang="en-US" sz="2800" dirty="0" smtClean="0"/>
              <a:t>new fishery length composition in</a:t>
            </a:r>
            <a:r>
              <a:rPr lang="en-US" sz="2800" dirty="0" smtClean="0">
                <a:solidFill>
                  <a:schemeClr val="accent6">
                    <a:lumMod val="75000"/>
                  </a:schemeClr>
                </a:solidFill>
              </a:rPr>
              <a:t> </a:t>
            </a:r>
            <a:r>
              <a:rPr lang="en-US" sz="2800" dirty="0" smtClean="0"/>
              <a:t>model </a:t>
            </a:r>
            <a:r>
              <a:rPr lang="en-US" sz="2800" b="1" u="sng" dirty="0">
                <a:solidFill>
                  <a:schemeClr val="accent1">
                    <a:lumMod val="75000"/>
                  </a:schemeClr>
                </a:solidFill>
              </a:rPr>
              <a:t>2019.1e</a:t>
            </a:r>
          </a:p>
        </p:txBody>
      </p:sp>
    </p:spTree>
    <p:extLst>
      <p:ext uri="{BB962C8B-B14F-4D97-AF65-F5344CB8AC3E}">
        <p14:creationId xmlns:p14="http://schemas.microsoft.com/office/powerpoint/2010/main" val="410479954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9210"/>
          <a:stretch/>
        </p:blipFill>
        <p:spPr>
          <a:xfrm>
            <a:off x="6397424" y="3143072"/>
            <a:ext cx="4689676" cy="3275192"/>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a:t>Fishery length comp investigations</a:t>
            </a:r>
          </a:p>
        </p:txBody>
      </p:sp>
      <p:sp>
        <p:nvSpPr>
          <p:cNvPr id="5" name="Content Placeholder 4"/>
          <p:cNvSpPr>
            <a:spLocks noGrp="1"/>
          </p:cNvSpPr>
          <p:nvPr>
            <p:ph idx="4294967295"/>
          </p:nvPr>
        </p:nvSpPr>
        <p:spPr>
          <a:xfrm>
            <a:off x="0" y="1216025"/>
            <a:ext cx="11677650" cy="4351338"/>
          </a:xfrm>
          <a:prstGeom prst="rect">
            <a:avLst/>
          </a:prstGeom>
        </p:spPr>
        <p:txBody>
          <a:bodyPr>
            <a:normAutofit/>
          </a:bodyPr>
          <a:lstStyle/>
          <a:p>
            <a:r>
              <a:rPr lang="en-US" sz="2800" dirty="0" smtClean="0"/>
              <a:t>Increase in negative log-likelihood value for surveys (due to longline survey fit), decrease for length comps</a:t>
            </a:r>
          </a:p>
        </p:txBody>
      </p:sp>
      <p:graphicFrame>
        <p:nvGraphicFramePr>
          <p:cNvPr id="3" name="Table 2"/>
          <p:cNvGraphicFramePr>
            <a:graphicFrameLocks noGrp="1"/>
          </p:cNvGraphicFramePr>
          <p:nvPr>
            <p:extLst>
              <p:ext uri="{D42A27DB-BD31-4B8C-83A1-F6EECF244321}">
                <p14:modId xmlns:p14="http://schemas.microsoft.com/office/powerpoint/2010/main" val="2985870238"/>
              </p:ext>
            </p:extLst>
          </p:nvPr>
        </p:nvGraphicFramePr>
        <p:xfrm>
          <a:off x="362050" y="2219325"/>
          <a:ext cx="5565774" cy="3625215"/>
        </p:xfrm>
        <a:graphic>
          <a:graphicData uri="http://schemas.openxmlformats.org/drawingml/2006/table">
            <a:tbl>
              <a:tblPr>
                <a:tableStyleId>{5C22544A-7EE6-4342-B048-85BDC9FD1C3A}</a:tableStyleId>
              </a:tblPr>
              <a:tblGrid>
                <a:gridCol w="2821718">
                  <a:extLst>
                    <a:ext uri="{9D8B030D-6E8A-4147-A177-3AD203B41FA5}">
                      <a16:colId xmlns:a16="http://schemas.microsoft.com/office/drawing/2014/main" val="3856982367"/>
                    </a:ext>
                  </a:extLst>
                </a:gridCol>
                <a:gridCol w="1372028">
                  <a:extLst>
                    <a:ext uri="{9D8B030D-6E8A-4147-A177-3AD203B41FA5}">
                      <a16:colId xmlns:a16="http://schemas.microsoft.com/office/drawing/2014/main" val="1441038443"/>
                    </a:ext>
                  </a:extLst>
                </a:gridCol>
                <a:gridCol w="1372028">
                  <a:extLst>
                    <a:ext uri="{9D8B030D-6E8A-4147-A177-3AD203B41FA5}">
                      <a16:colId xmlns:a16="http://schemas.microsoft.com/office/drawing/2014/main" val="742656984"/>
                    </a:ext>
                  </a:extLst>
                </a:gridCol>
              </a:tblGrid>
              <a:tr h="190500">
                <a:tc>
                  <a:txBody>
                    <a:bodyPr/>
                    <a:lstStyle/>
                    <a:p>
                      <a:pPr algn="l" fontAlgn="b"/>
                      <a:r>
                        <a:rPr lang="en-US" sz="2100" b="0" i="0" u="none" strike="noStrike" dirty="0" smtClean="0">
                          <a:solidFill>
                            <a:schemeClr val="dk1"/>
                          </a:solidFill>
                          <a:effectLst/>
                          <a:latin typeface="+mn-lt"/>
                        </a:rPr>
                        <a:t>Component</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ctr" fontAlgn="b"/>
                      <a:r>
                        <a:rPr lang="en-US" sz="2100" u="none" strike="noStrike">
                          <a:effectLst/>
                        </a:rPr>
                        <a:t>2019.1d</a:t>
                      </a:r>
                      <a:endParaRPr lang="en-US" sz="2100" b="0"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ctr" fontAlgn="b"/>
                      <a:r>
                        <a:rPr lang="en-US" sz="2100" u="none" strike="noStrike" dirty="0">
                          <a:effectLst/>
                        </a:rPr>
                        <a:t>2019.1e</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486600"/>
                  </a:ext>
                </a:extLst>
              </a:tr>
              <a:tr h="190500">
                <a:tc>
                  <a:txBody>
                    <a:bodyPr/>
                    <a:lstStyle/>
                    <a:p>
                      <a:pPr algn="l" fontAlgn="b"/>
                      <a:r>
                        <a:rPr lang="en-US" sz="2100" u="none" strike="noStrike" dirty="0">
                          <a:effectLst/>
                        </a:rPr>
                        <a:t>TOTAL</a:t>
                      </a:r>
                      <a:endParaRPr lang="en-US" sz="21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dirty="0">
                          <a:solidFill>
                            <a:srgbClr val="000000"/>
                          </a:solidFill>
                          <a:effectLst/>
                          <a:latin typeface="Calibri" panose="020F0502020204030204" pitchFamily="34" charset="0"/>
                        </a:rPr>
                        <a:t>2727.26</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2715.80</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05421126"/>
                  </a:ext>
                </a:extLst>
              </a:tr>
              <a:tr h="190500">
                <a:tc>
                  <a:txBody>
                    <a:bodyPr/>
                    <a:lstStyle/>
                    <a:p>
                      <a:pPr algn="l" fontAlgn="b"/>
                      <a:r>
                        <a:rPr lang="en-US" sz="2100" u="none" strike="noStrike">
                          <a:effectLst/>
                        </a:rPr>
                        <a:t>Catch</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3.99E-12</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2.44E-12</a:t>
                      </a:r>
                    </a:p>
                  </a:txBody>
                  <a:tcPr marL="9525" marR="9525" marT="9525" marB="0" anchor="b">
                    <a:noFill/>
                  </a:tcPr>
                </a:tc>
                <a:extLst>
                  <a:ext uri="{0D108BD9-81ED-4DB2-BD59-A6C34878D82A}">
                    <a16:rowId xmlns:a16="http://schemas.microsoft.com/office/drawing/2014/main" val="2147413098"/>
                  </a:ext>
                </a:extLst>
              </a:tr>
              <a:tr h="190500">
                <a:tc>
                  <a:txBody>
                    <a:bodyPr/>
                    <a:lstStyle/>
                    <a:p>
                      <a:pPr algn="l" fontAlgn="b"/>
                      <a:r>
                        <a:rPr lang="en-US" sz="2100" u="none" strike="noStrike">
                          <a:effectLst/>
                        </a:rPr>
                        <a:t>Survey</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-8.03</a:t>
                      </a:r>
                    </a:p>
                  </a:txBody>
                  <a:tcPr marL="9525" marR="9525" marT="9525" marB="0" anchor="b">
                    <a:solidFill>
                      <a:schemeClr val="accent2">
                        <a:lumMod val="40000"/>
                        <a:lumOff val="60000"/>
                      </a:schemeClr>
                    </a:solidFill>
                  </a:tcPr>
                </a:tc>
                <a:tc>
                  <a:txBody>
                    <a:bodyPr/>
                    <a:lstStyle/>
                    <a:p>
                      <a:pPr algn="ctr" fontAlgn="b"/>
                      <a:r>
                        <a:rPr lang="en-US" sz="2100" b="0" i="0" u="none" strike="noStrike" dirty="0">
                          <a:solidFill>
                            <a:srgbClr val="000000"/>
                          </a:solidFill>
                          <a:effectLst/>
                          <a:latin typeface="Calibri" panose="020F0502020204030204" pitchFamily="34" charset="0"/>
                        </a:rPr>
                        <a:t>0.63</a:t>
                      </a:r>
                    </a:p>
                  </a:txBody>
                  <a:tcPr marL="9525" marR="9525" marT="9525" marB="0" anchor="b">
                    <a:solidFill>
                      <a:schemeClr val="accent2">
                        <a:lumMod val="40000"/>
                        <a:lumOff val="60000"/>
                      </a:schemeClr>
                    </a:solidFill>
                  </a:tcPr>
                </a:tc>
                <a:extLst>
                  <a:ext uri="{0D108BD9-81ED-4DB2-BD59-A6C34878D82A}">
                    <a16:rowId xmlns:a16="http://schemas.microsoft.com/office/drawing/2014/main" val="3597458634"/>
                  </a:ext>
                </a:extLst>
              </a:tr>
              <a:tr h="190500">
                <a:tc>
                  <a:txBody>
                    <a:bodyPr/>
                    <a:lstStyle/>
                    <a:p>
                      <a:pPr algn="l" fontAlgn="b"/>
                      <a:r>
                        <a:rPr lang="en-US" sz="2100" u="none" strike="noStrike">
                          <a:effectLst/>
                        </a:rPr>
                        <a:t>Length_comp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1697.31</a:t>
                      </a:r>
                    </a:p>
                  </a:txBody>
                  <a:tcPr marL="9525" marR="9525" marT="9525" marB="0" anchor="b">
                    <a:solidFill>
                      <a:schemeClr val="accent2">
                        <a:lumMod val="40000"/>
                        <a:lumOff val="60000"/>
                      </a:schemeClr>
                    </a:solidFill>
                  </a:tcPr>
                </a:tc>
                <a:tc>
                  <a:txBody>
                    <a:bodyPr/>
                    <a:lstStyle/>
                    <a:p>
                      <a:pPr algn="ctr" fontAlgn="b"/>
                      <a:r>
                        <a:rPr lang="en-US" sz="2100" b="0" i="0" u="none" strike="noStrike" dirty="0">
                          <a:solidFill>
                            <a:srgbClr val="000000"/>
                          </a:solidFill>
                          <a:effectLst/>
                          <a:latin typeface="Calibri" panose="020F0502020204030204" pitchFamily="34" charset="0"/>
                        </a:rPr>
                        <a:t>1676.90</a:t>
                      </a:r>
                    </a:p>
                  </a:txBody>
                  <a:tcPr marL="9525" marR="9525" marT="9525" marB="0" anchor="b">
                    <a:solidFill>
                      <a:schemeClr val="accent2">
                        <a:lumMod val="40000"/>
                        <a:lumOff val="60000"/>
                      </a:schemeClr>
                    </a:solidFill>
                  </a:tcPr>
                </a:tc>
                <a:extLst>
                  <a:ext uri="{0D108BD9-81ED-4DB2-BD59-A6C34878D82A}">
                    <a16:rowId xmlns:a16="http://schemas.microsoft.com/office/drawing/2014/main" val="1521411773"/>
                  </a:ext>
                </a:extLst>
              </a:tr>
              <a:tr h="190500">
                <a:tc>
                  <a:txBody>
                    <a:bodyPr/>
                    <a:lstStyle/>
                    <a:p>
                      <a:pPr algn="l" fontAlgn="b"/>
                      <a:r>
                        <a:rPr lang="en-US" sz="2100" u="none" strike="noStrike">
                          <a:effectLst/>
                        </a:rPr>
                        <a:t>Age_comp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1030.48</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1030.97</a:t>
                      </a:r>
                    </a:p>
                  </a:txBody>
                  <a:tcPr marL="9525" marR="9525" marT="9525" marB="0" anchor="b">
                    <a:noFill/>
                  </a:tcPr>
                </a:tc>
                <a:extLst>
                  <a:ext uri="{0D108BD9-81ED-4DB2-BD59-A6C34878D82A}">
                    <a16:rowId xmlns:a16="http://schemas.microsoft.com/office/drawing/2014/main" val="2149830947"/>
                  </a:ext>
                </a:extLst>
              </a:tr>
              <a:tr h="190500">
                <a:tc>
                  <a:txBody>
                    <a:bodyPr/>
                    <a:lstStyle/>
                    <a:p>
                      <a:pPr algn="l" fontAlgn="b"/>
                      <a:r>
                        <a:rPr lang="en-US" sz="2100" u="none" strike="noStrike">
                          <a:effectLst/>
                        </a:rPr>
                        <a:t>Recruitment</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-2.96</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-3.03</a:t>
                      </a:r>
                    </a:p>
                  </a:txBody>
                  <a:tcPr marL="9525" marR="9525" marT="9525" marB="0" anchor="b">
                    <a:noFill/>
                  </a:tcPr>
                </a:tc>
                <a:extLst>
                  <a:ext uri="{0D108BD9-81ED-4DB2-BD59-A6C34878D82A}">
                    <a16:rowId xmlns:a16="http://schemas.microsoft.com/office/drawing/2014/main" val="933327682"/>
                  </a:ext>
                </a:extLst>
              </a:tr>
              <a:tr h="190500">
                <a:tc>
                  <a:txBody>
                    <a:bodyPr/>
                    <a:lstStyle/>
                    <a:p>
                      <a:pPr algn="l" fontAlgn="b"/>
                      <a:r>
                        <a:rPr lang="en-US" sz="2100" u="none" strike="noStrike">
                          <a:effectLst/>
                        </a:rPr>
                        <a:t>InitEQ_Regime</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3.25</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3.17</a:t>
                      </a:r>
                    </a:p>
                  </a:txBody>
                  <a:tcPr marL="9525" marR="9525" marT="9525" marB="0" anchor="b">
                    <a:noFill/>
                  </a:tcPr>
                </a:tc>
                <a:extLst>
                  <a:ext uri="{0D108BD9-81ED-4DB2-BD59-A6C34878D82A}">
                    <a16:rowId xmlns:a16="http://schemas.microsoft.com/office/drawing/2014/main" val="2517147328"/>
                  </a:ext>
                </a:extLst>
              </a:tr>
              <a:tr h="190500">
                <a:tc>
                  <a:txBody>
                    <a:bodyPr/>
                    <a:lstStyle/>
                    <a:p>
                      <a:pPr algn="l" fontAlgn="b"/>
                      <a:r>
                        <a:rPr lang="en-US" sz="2100" u="none" strike="noStrike">
                          <a:effectLst/>
                        </a:rPr>
                        <a:t>Parm_priors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1.15</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1.16</a:t>
                      </a:r>
                    </a:p>
                  </a:txBody>
                  <a:tcPr marL="9525" marR="9525" marT="9525" marB="0" anchor="b">
                    <a:noFill/>
                  </a:tcPr>
                </a:tc>
                <a:extLst>
                  <a:ext uri="{0D108BD9-81ED-4DB2-BD59-A6C34878D82A}">
                    <a16:rowId xmlns:a16="http://schemas.microsoft.com/office/drawing/2014/main" val="747505435"/>
                  </a:ext>
                </a:extLst>
              </a:tr>
              <a:tr h="190500">
                <a:tc>
                  <a:txBody>
                    <a:bodyPr/>
                    <a:lstStyle/>
                    <a:p>
                      <a:pPr algn="l" fontAlgn="b"/>
                      <a:r>
                        <a:rPr lang="en-US" sz="2100" u="none" strike="noStrike">
                          <a:effectLst/>
                        </a:rPr>
                        <a:t>Parm_softbounds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extLst>
                  <a:ext uri="{0D108BD9-81ED-4DB2-BD59-A6C34878D82A}">
                    <a16:rowId xmlns:a16="http://schemas.microsoft.com/office/drawing/2014/main" val="2492610952"/>
                  </a:ext>
                </a:extLst>
              </a:tr>
              <a:tr h="190500">
                <a:tc>
                  <a:txBody>
                    <a:bodyPr/>
                    <a:lstStyle/>
                    <a:p>
                      <a:pPr algn="l" fontAlgn="b"/>
                      <a:r>
                        <a:rPr lang="en-US" sz="2100" u="none" strike="noStrike">
                          <a:effectLst/>
                        </a:rPr>
                        <a:t>Parm_devs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6.04</a:t>
                      </a:r>
                    </a:p>
                  </a:txBody>
                  <a:tcPr marL="9525" marR="9525" marT="9525" marB="0" anchor="b">
                    <a:noFill/>
                  </a:tcPr>
                </a:tc>
                <a:tc>
                  <a:txBody>
                    <a:bodyPr/>
                    <a:lstStyle/>
                    <a:p>
                      <a:pPr algn="ctr" fontAlgn="b"/>
                      <a:r>
                        <a:rPr lang="en-US" sz="2100" b="0" i="0" u="none" strike="noStrike" dirty="0">
                          <a:solidFill>
                            <a:srgbClr val="000000"/>
                          </a:solidFill>
                          <a:effectLst/>
                          <a:latin typeface="Calibri" panose="020F0502020204030204" pitchFamily="34" charset="0"/>
                        </a:rPr>
                        <a:t>6.00</a:t>
                      </a:r>
                    </a:p>
                  </a:txBody>
                  <a:tcPr marL="9525" marR="9525" marT="9525" marB="0" anchor="b">
                    <a:noFill/>
                  </a:tcPr>
                </a:tc>
                <a:extLst>
                  <a:ext uri="{0D108BD9-81ED-4DB2-BD59-A6C34878D82A}">
                    <a16:rowId xmlns:a16="http://schemas.microsoft.com/office/drawing/2014/main" val="164534640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030068014"/>
              </p:ext>
            </p:extLst>
          </p:nvPr>
        </p:nvGraphicFramePr>
        <p:xfrm>
          <a:off x="7623074" y="1826194"/>
          <a:ext cx="3019425" cy="1318260"/>
        </p:xfrm>
        <a:graphic>
          <a:graphicData uri="http://schemas.openxmlformats.org/drawingml/2006/table">
            <a:tbl>
              <a:tblPr>
                <a:tableStyleId>{5C22544A-7EE6-4342-B048-85BDC9FD1C3A}</a:tableStyleId>
              </a:tblPr>
              <a:tblGrid>
                <a:gridCol w="1006475">
                  <a:extLst>
                    <a:ext uri="{9D8B030D-6E8A-4147-A177-3AD203B41FA5}">
                      <a16:colId xmlns:a16="http://schemas.microsoft.com/office/drawing/2014/main" val="901354390"/>
                    </a:ext>
                  </a:extLst>
                </a:gridCol>
                <a:gridCol w="1006475">
                  <a:extLst>
                    <a:ext uri="{9D8B030D-6E8A-4147-A177-3AD203B41FA5}">
                      <a16:colId xmlns:a16="http://schemas.microsoft.com/office/drawing/2014/main" val="1675358662"/>
                    </a:ext>
                  </a:extLst>
                </a:gridCol>
                <a:gridCol w="1006475">
                  <a:extLst>
                    <a:ext uri="{9D8B030D-6E8A-4147-A177-3AD203B41FA5}">
                      <a16:colId xmlns:a16="http://schemas.microsoft.com/office/drawing/2014/main" val="1992735095"/>
                    </a:ext>
                  </a:extLst>
                </a:gridCol>
              </a:tblGrid>
              <a:tr h="190500">
                <a:tc>
                  <a:txBody>
                    <a:bodyPr/>
                    <a:lstStyle/>
                    <a:p>
                      <a:pPr algn="l" fontAlgn="b"/>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rPr>
                        <a:t>2019.1d</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rPr>
                        <a:t>2019.1e</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8224295"/>
                  </a:ext>
                </a:extLst>
              </a:tr>
              <a:tr h="190500">
                <a:tc>
                  <a:txBody>
                    <a:bodyPr/>
                    <a:lstStyle/>
                    <a:p>
                      <a:pPr algn="l" fontAlgn="b"/>
                      <a:r>
                        <a:rPr lang="en-US" sz="2100" u="none" strike="noStrike">
                          <a:effectLst/>
                        </a:rPr>
                        <a:t>ALL</a:t>
                      </a:r>
                      <a:endParaRPr lang="en-US" sz="21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-8.03</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dirty="0">
                          <a:solidFill>
                            <a:srgbClr val="000000"/>
                          </a:solidFill>
                          <a:effectLst/>
                          <a:latin typeface="Calibri" panose="020F0502020204030204" pitchFamily="34" charset="0"/>
                        </a:rPr>
                        <a:t>0.63</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73660275"/>
                  </a:ext>
                </a:extLst>
              </a:tr>
              <a:tr h="190500">
                <a:tc>
                  <a:txBody>
                    <a:bodyPr/>
                    <a:lstStyle/>
                    <a:p>
                      <a:pPr algn="l" fontAlgn="b"/>
                      <a:r>
                        <a:rPr lang="en-US" sz="2100" u="none" strike="noStrike">
                          <a:effectLst/>
                        </a:rPr>
                        <a:t>Srv</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-7.19</a:t>
                      </a: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-5.23</a:t>
                      </a:r>
                    </a:p>
                  </a:txBody>
                  <a:tcPr marL="9525" marR="9525" marT="9525" marB="0" anchor="b">
                    <a:noFill/>
                  </a:tcPr>
                </a:tc>
                <a:extLst>
                  <a:ext uri="{0D108BD9-81ED-4DB2-BD59-A6C34878D82A}">
                    <a16:rowId xmlns:a16="http://schemas.microsoft.com/office/drawing/2014/main" val="231092647"/>
                  </a:ext>
                </a:extLst>
              </a:tr>
              <a:tr h="190500">
                <a:tc>
                  <a:txBody>
                    <a:bodyPr/>
                    <a:lstStyle/>
                    <a:p>
                      <a:pPr algn="l" fontAlgn="b"/>
                      <a:r>
                        <a:rPr lang="en-US" sz="2100" u="none" strike="noStrike">
                          <a:effectLst/>
                        </a:rPr>
                        <a:t>LLSrv</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-0.84</a:t>
                      </a:r>
                    </a:p>
                  </a:txBody>
                  <a:tcPr marL="9525" marR="9525" marT="9525" marB="0" anchor="b">
                    <a:noFill/>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5.86</a:t>
                      </a:r>
                    </a:p>
                  </a:txBody>
                  <a:tcPr marL="9525" marR="9525" marT="9525" marB="0" anchor="b">
                    <a:noFill/>
                  </a:tcPr>
                </a:tc>
                <a:extLst>
                  <a:ext uri="{0D108BD9-81ED-4DB2-BD59-A6C34878D82A}">
                    <a16:rowId xmlns:a16="http://schemas.microsoft.com/office/drawing/2014/main" val="1909116409"/>
                  </a:ext>
                </a:extLst>
              </a:tr>
            </a:tbl>
          </a:graphicData>
        </a:graphic>
      </p:graphicFrame>
      <p:cxnSp>
        <p:nvCxnSpPr>
          <p:cNvPr id="8" name="Straight Arrow Connector 7"/>
          <p:cNvCxnSpPr/>
          <p:nvPr/>
        </p:nvCxnSpPr>
        <p:spPr>
          <a:xfrm flipV="1">
            <a:off x="5927824" y="2695575"/>
            <a:ext cx="1482626" cy="69612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52426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Fishery length comp investigations</a:t>
            </a:r>
          </a:p>
        </p:txBody>
      </p:sp>
      <p:sp>
        <p:nvSpPr>
          <p:cNvPr id="5" name="Content Placeholder 4"/>
          <p:cNvSpPr>
            <a:spLocks noGrp="1"/>
          </p:cNvSpPr>
          <p:nvPr>
            <p:ph idx="4294967295"/>
          </p:nvPr>
        </p:nvSpPr>
        <p:spPr>
          <a:xfrm>
            <a:off x="0" y="1301750"/>
            <a:ext cx="12087225" cy="4351338"/>
          </a:xfrm>
          <a:prstGeom prst="rect">
            <a:avLst/>
          </a:prstGeom>
        </p:spPr>
        <p:txBody>
          <a:bodyPr>
            <a:normAutofit/>
          </a:bodyPr>
          <a:lstStyle/>
          <a:p>
            <a:r>
              <a:rPr lang="en-US" sz="2800" dirty="0" smtClean="0"/>
              <a:t>Not a dramatic change in SSB or recruitment estimate trends, though differences in some years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259" y="2182795"/>
            <a:ext cx="5544768" cy="4265206"/>
          </a:xfrm>
          <a:prstGeom prst="rect">
            <a:avLst/>
          </a:prstGeom>
        </p:spPr>
      </p:pic>
      <p:pic>
        <p:nvPicPr>
          <p:cNvPr id="3" name="Picture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1027" y="2182795"/>
            <a:ext cx="5544065" cy="4264666"/>
          </a:xfrm>
          <a:prstGeom prst="rect">
            <a:avLst/>
          </a:prstGeom>
        </p:spPr>
      </p:pic>
    </p:spTree>
    <p:extLst>
      <p:ext uri="{BB962C8B-B14F-4D97-AF65-F5344CB8AC3E}">
        <p14:creationId xmlns:p14="http://schemas.microsoft.com/office/powerpoint/2010/main" val="152272229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 y="1825625"/>
            <a:ext cx="11385973" cy="4351338"/>
          </a:xfrm>
          <a:prstGeom prst="rect">
            <a:avLst/>
          </a:prstGeom>
        </p:spPr>
        <p:txBody>
          <a:bodyPr>
            <a:normAutofit/>
          </a:bodyPr>
          <a:lstStyle/>
          <a:p>
            <a:r>
              <a:rPr lang="en-US" sz="2800" dirty="0" smtClean="0"/>
              <a:t>But, only gets us so far, there remains variability across lengths in length </a:t>
            </a:r>
            <a:r>
              <a:rPr lang="en-US" sz="2800" dirty="0" smtClean="0"/>
              <a:t>composition data in general with 1 cm length bins</a:t>
            </a:r>
            <a:endParaRPr lang="en-US" sz="2800" dirty="0" smtClean="0"/>
          </a:p>
          <a:p>
            <a:r>
              <a:rPr lang="en-US" sz="2800" dirty="0" smtClean="0"/>
              <a:t>Align with </a:t>
            </a:r>
            <a:r>
              <a:rPr lang="en-US" sz="2800" dirty="0" smtClean="0"/>
              <a:t>EBS cod investigations this year, and investigate binning length data </a:t>
            </a:r>
          </a:p>
          <a:p>
            <a:pPr lvl="1"/>
            <a:r>
              <a:rPr lang="en-US" sz="2800" dirty="0" smtClean="0"/>
              <a:t>2 cm bins – </a:t>
            </a:r>
            <a:r>
              <a:rPr lang="en-US" sz="2800" b="1" u="sng" dirty="0" smtClean="0">
                <a:solidFill>
                  <a:schemeClr val="accent1">
                    <a:lumMod val="75000"/>
                  </a:schemeClr>
                </a:solidFill>
              </a:rPr>
              <a:t>2019.1e.2cm</a:t>
            </a:r>
          </a:p>
          <a:p>
            <a:pPr lvl="1"/>
            <a:r>
              <a:rPr lang="en-US" sz="2800" dirty="0" smtClean="0"/>
              <a:t>5 cm bins – </a:t>
            </a:r>
            <a:r>
              <a:rPr lang="en-US" sz="2800" b="1" u="sng" dirty="0" smtClean="0">
                <a:solidFill>
                  <a:schemeClr val="accent1">
                    <a:lumMod val="75000"/>
                  </a:schemeClr>
                </a:solidFill>
              </a:rPr>
              <a:t>2019.1e.5cm</a:t>
            </a:r>
          </a:p>
          <a:p>
            <a:r>
              <a:rPr lang="en-US" sz="2800" dirty="0" smtClean="0"/>
              <a:t>Affects: all length </a:t>
            </a:r>
            <a:r>
              <a:rPr lang="en-US" sz="2800" dirty="0" smtClean="0"/>
              <a:t>composition </a:t>
            </a:r>
            <a:r>
              <a:rPr lang="en-US" sz="2800" dirty="0" smtClean="0"/>
              <a:t>and </a:t>
            </a:r>
            <a:r>
              <a:rPr lang="en-US" sz="2800" dirty="0" smtClean="0"/>
              <a:t>CAAL for </a:t>
            </a:r>
            <a:r>
              <a:rPr lang="en-US" sz="2800" dirty="0" smtClean="0"/>
              <a:t>surveys and fishery fleets</a:t>
            </a:r>
          </a:p>
        </p:txBody>
      </p:sp>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Length composition binning</a:t>
            </a:r>
            <a:endParaRPr lang="en-US" dirty="0"/>
          </a:p>
        </p:txBody>
      </p:sp>
    </p:spTree>
    <p:extLst>
      <p:ext uri="{BB962C8B-B14F-4D97-AF65-F5344CB8AC3E}">
        <p14:creationId xmlns:p14="http://schemas.microsoft.com/office/powerpoint/2010/main" val="344838314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0515600" cy="1325563"/>
          </a:xfrm>
          <a:prstGeom prst="rect">
            <a:avLst/>
          </a:prstGeom>
        </p:spPr>
        <p:txBody>
          <a:bodyPr/>
          <a:lstStyle/>
          <a:p>
            <a:r>
              <a:rPr lang="en-US" dirty="0" smtClean="0"/>
              <a:t>Length comp binning: fishery</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427" y="719607"/>
            <a:ext cx="3657679" cy="548651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160" y="685741"/>
            <a:ext cx="3657679" cy="5486518"/>
          </a:xfrm>
          <a:prstGeom prst="rect">
            <a:avLst/>
          </a:prstGeom>
        </p:spPr>
      </p:pic>
      <p:pic>
        <p:nvPicPr>
          <p:cNvPr id="18" name="Picture 1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0266" y="719607"/>
            <a:ext cx="3657679" cy="5486518"/>
          </a:xfrm>
          <a:prstGeom prst="rect">
            <a:avLst/>
          </a:prstGeom>
        </p:spPr>
      </p:pic>
    </p:spTree>
    <p:extLst>
      <p:ext uri="{BB962C8B-B14F-4D97-AF65-F5344CB8AC3E}">
        <p14:creationId xmlns:p14="http://schemas.microsoft.com/office/powerpoint/2010/main" val="1027061865"/>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0515600" cy="1325563"/>
          </a:xfrm>
          <a:prstGeom prst="rect">
            <a:avLst/>
          </a:prstGeom>
        </p:spPr>
        <p:txBody>
          <a:bodyPr/>
          <a:lstStyle/>
          <a:p>
            <a:r>
              <a:rPr lang="en-US" dirty="0" smtClean="0"/>
              <a:t>Length comp binning: survey</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294" y="780568"/>
            <a:ext cx="3657679" cy="548651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9720" y="780568"/>
            <a:ext cx="3657679" cy="5486518"/>
          </a:xfrm>
          <a:prstGeom prst="rect">
            <a:avLst/>
          </a:prstGeom>
        </p:spPr>
      </p:pic>
    </p:spTree>
    <p:extLst>
      <p:ext uri="{BB962C8B-B14F-4D97-AF65-F5344CB8AC3E}">
        <p14:creationId xmlns:p14="http://schemas.microsoft.com/office/powerpoint/2010/main" val="878175382"/>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15196"/>
          <a:stretch/>
        </p:blipFill>
        <p:spPr>
          <a:xfrm>
            <a:off x="7345221" y="0"/>
            <a:ext cx="4433606" cy="2892213"/>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a:t>Length comp binning</a:t>
            </a:r>
          </a:p>
        </p:txBody>
      </p:sp>
      <p:sp>
        <p:nvSpPr>
          <p:cNvPr id="5" name="Content Placeholder 4"/>
          <p:cNvSpPr>
            <a:spLocks noGrp="1"/>
          </p:cNvSpPr>
          <p:nvPr>
            <p:ph idx="4294967295"/>
          </p:nvPr>
        </p:nvSpPr>
        <p:spPr>
          <a:xfrm>
            <a:off x="0" y="1271588"/>
            <a:ext cx="10515600" cy="4351337"/>
          </a:xfrm>
          <a:prstGeom prst="rect">
            <a:avLst/>
          </a:prstGeom>
        </p:spPr>
        <p:txBody>
          <a:bodyPr/>
          <a:lstStyle/>
          <a:p>
            <a:r>
              <a:rPr lang="en-US" sz="2800" dirty="0" smtClean="0"/>
              <a:t>Data fits:</a:t>
            </a:r>
          </a:p>
        </p:txBody>
      </p:sp>
      <p:graphicFrame>
        <p:nvGraphicFramePr>
          <p:cNvPr id="3" name="Table 2"/>
          <p:cNvGraphicFramePr>
            <a:graphicFrameLocks noGrp="1"/>
          </p:cNvGraphicFramePr>
          <p:nvPr>
            <p:extLst>
              <p:ext uri="{D42A27DB-BD31-4B8C-83A1-F6EECF244321}">
                <p14:modId xmlns:p14="http://schemas.microsoft.com/office/powerpoint/2010/main" val="185208915"/>
              </p:ext>
            </p:extLst>
          </p:nvPr>
        </p:nvGraphicFramePr>
        <p:xfrm>
          <a:off x="706331" y="2079413"/>
          <a:ext cx="6496050" cy="3625215"/>
        </p:xfrm>
        <a:graphic>
          <a:graphicData uri="http://schemas.openxmlformats.org/drawingml/2006/table">
            <a:tbl>
              <a:tblPr>
                <a:tableStyleId>{5C22544A-7EE6-4342-B048-85BDC9FD1C3A}</a:tableStyleId>
              </a:tblPr>
              <a:tblGrid>
                <a:gridCol w="2255039">
                  <a:extLst>
                    <a:ext uri="{9D8B030D-6E8A-4147-A177-3AD203B41FA5}">
                      <a16:colId xmlns:a16="http://schemas.microsoft.com/office/drawing/2014/main" val="1426533958"/>
                    </a:ext>
                  </a:extLst>
                </a:gridCol>
                <a:gridCol w="1050643">
                  <a:extLst>
                    <a:ext uri="{9D8B030D-6E8A-4147-A177-3AD203B41FA5}">
                      <a16:colId xmlns:a16="http://schemas.microsoft.com/office/drawing/2014/main" val="288586384"/>
                    </a:ext>
                  </a:extLst>
                </a:gridCol>
                <a:gridCol w="1595184">
                  <a:extLst>
                    <a:ext uri="{9D8B030D-6E8A-4147-A177-3AD203B41FA5}">
                      <a16:colId xmlns:a16="http://schemas.microsoft.com/office/drawing/2014/main" val="2904837678"/>
                    </a:ext>
                  </a:extLst>
                </a:gridCol>
                <a:gridCol w="1595184">
                  <a:extLst>
                    <a:ext uri="{9D8B030D-6E8A-4147-A177-3AD203B41FA5}">
                      <a16:colId xmlns:a16="http://schemas.microsoft.com/office/drawing/2014/main" val="4087931172"/>
                    </a:ext>
                  </a:extLst>
                </a:gridCol>
              </a:tblGrid>
              <a:tr h="190500">
                <a:tc>
                  <a:txBody>
                    <a:bodyPr/>
                    <a:lstStyle/>
                    <a:p>
                      <a:pPr algn="l" fontAlgn="b"/>
                      <a:r>
                        <a:rPr lang="en-US" sz="2100" b="0" i="0" u="none" strike="noStrike" dirty="0" smtClean="0">
                          <a:solidFill>
                            <a:schemeClr val="dk1"/>
                          </a:solidFill>
                          <a:effectLst/>
                          <a:latin typeface="+mn-lt"/>
                        </a:rPr>
                        <a:t>Component</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a:effectLst/>
                        </a:rPr>
                        <a:t>2019.1e</a:t>
                      </a:r>
                      <a:endParaRPr lang="en-US" sz="2100" b="0"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a:effectLst/>
                        </a:rPr>
                        <a:t>2019.1e.2cm</a:t>
                      </a:r>
                      <a:endParaRPr lang="en-US" sz="2100" b="0"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rPr>
                        <a:t>2019.1e.5cm</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548839"/>
                  </a:ext>
                </a:extLst>
              </a:tr>
              <a:tr h="190500">
                <a:tc>
                  <a:txBody>
                    <a:bodyPr/>
                    <a:lstStyle/>
                    <a:p>
                      <a:pPr algn="l" fontAlgn="b"/>
                      <a:r>
                        <a:rPr lang="en-US" sz="2100" u="none" strike="noStrike" dirty="0">
                          <a:effectLst/>
                        </a:rPr>
                        <a:t>TOTAL</a:t>
                      </a:r>
                      <a:endParaRPr lang="en-US" sz="21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2715.80</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2342.31</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1974.01</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60894384"/>
                  </a:ext>
                </a:extLst>
              </a:tr>
              <a:tr h="190500">
                <a:tc>
                  <a:txBody>
                    <a:bodyPr/>
                    <a:lstStyle/>
                    <a:p>
                      <a:pPr algn="l" fontAlgn="b"/>
                      <a:r>
                        <a:rPr lang="en-US" sz="2100" u="none" strike="noStrike">
                          <a:effectLst/>
                        </a:rPr>
                        <a:t>Catch</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2.44E-12</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1.98E-12</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1.91E-12</a:t>
                      </a:r>
                    </a:p>
                  </a:txBody>
                  <a:tcPr marL="9525" marR="9525" marT="9525" marB="0" anchor="b">
                    <a:noFill/>
                  </a:tcPr>
                </a:tc>
                <a:extLst>
                  <a:ext uri="{0D108BD9-81ED-4DB2-BD59-A6C34878D82A}">
                    <a16:rowId xmlns:a16="http://schemas.microsoft.com/office/drawing/2014/main" val="2469387957"/>
                  </a:ext>
                </a:extLst>
              </a:tr>
              <a:tr h="190500">
                <a:tc>
                  <a:txBody>
                    <a:bodyPr/>
                    <a:lstStyle/>
                    <a:p>
                      <a:pPr algn="l" fontAlgn="b"/>
                      <a:r>
                        <a:rPr lang="en-US" sz="2100" u="none" strike="noStrike">
                          <a:effectLst/>
                        </a:rPr>
                        <a:t>Survey</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0.63</a:t>
                      </a:r>
                    </a:p>
                  </a:txBody>
                  <a:tcPr marL="9525" marR="9525" marT="9525" marB="0" anchor="b">
                    <a:solidFill>
                      <a:schemeClr val="accent2">
                        <a:lumMod val="40000"/>
                        <a:lumOff val="60000"/>
                      </a:schemeClr>
                    </a:solidFill>
                  </a:tcPr>
                </a:tc>
                <a:tc>
                  <a:txBody>
                    <a:bodyPr/>
                    <a:lstStyle/>
                    <a:p>
                      <a:pPr algn="ctr" fontAlgn="b"/>
                      <a:r>
                        <a:rPr lang="en-US" sz="2100" b="0" i="0" u="none" strike="noStrike">
                          <a:solidFill>
                            <a:srgbClr val="000000"/>
                          </a:solidFill>
                          <a:effectLst/>
                          <a:latin typeface="Calibri" panose="020F0502020204030204" pitchFamily="34" charset="0"/>
                        </a:rPr>
                        <a:t>1.46</a:t>
                      </a:r>
                    </a:p>
                  </a:txBody>
                  <a:tcPr marL="9525" marR="9525" marT="9525" marB="0" anchor="b">
                    <a:solidFill>
                      <a:schemeClr val="accent2">
                        <a:lumMod val="40000"/>
                        <a:lumOff val="60000"/>
                      </a:schemeClr>
                    </a:solidFill>
                  </a:tcPr>
                </a:tc>
                <a:tc>
                  <a:txBody>
                    <a:bodyPr/>
                    <a:lstStyle/>
                    <a:p>
                      <a:pPr algn="ctr" fontAlgn="b"/>
                      <a:r>
                        <a:rPr lang="en-US" sz="2100" b="0" i="0" u="none" strike="noStrike" dirty="0">
                          <a:solidFill>
                            <a:srgbClr val="000000"/>
                          </a:solidFill>
                          <a:effectLst/>
                          <a:latin typeface="Calibri" panose="020F0502020204030204" pitchFamily="34" charset="0"/>
                        </a:rPr>
                        <a:t>2.16</a:t>
                      </a:r>
                    </a:p>
                  </a:txBody>
                  <a:tcPr marL="9525" marR="9525" marT="9525" marB="0" anchor="b">
                    <a:solidFill>
                      <a:schemeClr val="accent2">
                        <a:lumMod val="40000"/>
                        <a:lumOff val="60000"/>
                      </a:schemeClr>
                    </a:solidFill>
                  </a:tcPr>
                </a:tc>
                <a:extLst>
                  <a:ext uri="{0D108BD9-81ED-4DB2-BD59-A6C34878D82A}">
                    <a16:rowId xmlns:a16="http://schemas.microsoft.com/office/drawing/2014/main" val="2139727499"/>
                  </a:ext>
                </a:extLst>
              </a:tr>
              <a:tr h="190500">
                <a:tc>
                  <a:txBody>
                    <a:bodyPr/>
                    <a:lstStyle/>
                    <a:p>
                      <a:pPr algn="l" fontAlgn="b"/>
                      <a:r>
                        <a:rPr lang="en-US" sz="2100" u="none" strike="noStrike">
                          <a:effectLst/>
                        </a:rPr>
                        <a:t>Length_comp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1676.90</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1507.59</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1330.40</a:t>
                      </a:r>
                    </a:p>
                  </a:txBody>
                  <a:tcPr marL="9525" marR="9525" marT="9525" marB="0" anchor="b">
                    <a:noFill/>
                  </a:tcPr>
                </a:tc>
                <a:extLst>
                  <a:ext uri="{0D108BD9-81ED-4DB2-BD59-A6C34878D82A}">
                    <a16:rowId xmlns:a16="http://schemas.microsoft.com/office/drawing/2014/main" val="3834298853"/>
                  </a:ext>
                </a:extLst>
              </a:tr>
              <a:tr h="190500">
                <a:tc>
                  <a:txBody>
                    <a:bodyPr/>
                    <a:lstStyle/>
                    <a:p>
                      <a:pPr algn="l" fontAlgn="b"/>
                      <a:r>
                        <a:rPr lang="en-US" sz="2100" u="none" strike="noStrike">
                          <a:effectLst/>
                        </a:rPr>
                        <a:t>Age_comp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1030.97</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825.75</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633.31</a:t>
                      </a:r>
                    </a:p>
                  </a:txBody>
                  <a:tcPr marL="9525" marR="9525" marT="9525" marB="0" anchor="b">
                    <a:noFill/>
                  </a:tcPr>
                </a:tc>
                <a:extLst>
                  <a:ext uri="{0D108BD9-81ED-4DB2-BD59-A6C34878D82A}">
                    <a16:rowId xmlns:a16="http://schemas.microsoft.com/office/drawing/2014/main" val="3092143260"/>
                  </a:ext>
                </a:extLst>
              </a:tr>
              <a:tr h="190500">
                <a:tc>
                  <a:txBody>
                    <a:bodyPr/>
                    <a:lstStyle/>
                    <a:p>
                      <a:pPr algn="l" fontAlgn="b"/>
                      <a:r>
                        <a:rPr lang="en-US" sz="2100" u="none" strike="noStrike">
                          <a:effectLst/>
                        </a:rPr>
                        <a:t>Recruitment</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-3.03</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-2.74</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-1.62</a:t>
                      </a:r>
                    </a:p>
                  </a:txBody>
                  <a:tcPr marL="9525" marR="9525" marT="9525" marB="0" anchor="b">
                    <a:noFill/>
                  </a:tcPr>
                </a:tc>
                <a:extLst>
                  <a:ext uri="{0D108BD9-81ED-4DB2-BD59-A6C34878D82A}">
                    <a16:rowId xmlns:a16="http://schemas.microsoft.com/office/drawing/2014/main" val="1147647338"/>
                  </a:ext>
                </a:extLst>
              </a:tr>
              <a:tr h="190500">
                <a:tc>
                  <a:txBody>
                    <a:bodyPr/>
                    <a:lstStyle/>
                    <a:p>
                      <a:pPr algn="l" fontAlgn="b"/>
                      <a:r>
                        <a:rPr lang="en-US" sz="2100" u="none" strike="noStrike">
                          <a:effectLst/>
                        </a:rPr>
                        <a:t>InitEQ_Regime</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3.17</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3.18</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3.02</a:t>
                      </a:r>
                    </a:p>
                  </a:txBody>
                  <a:tcPr marL="9525" marR="9525" marT="9525" marB="0" anchor="b">
                    <a:noFill/>
                  </a:tcPr>
                </a:tc>
                <a:extLst>
                  <a:ext uri="{0D108BD9-81ED-4DB2-BD59-A6C34878D82A}">
                    <a16:rowId xmlns:a16="http://schemas.microsoft.com/office/drawing/2014/main" val="1335390025"/>
                  </a:ext>
                </a:extLst>
              </a:tr>
              <a:tr h="190500">
                <a:tc>
                  <a:txBody>
                    <a:bodyPr/>
                    <a:lstStyle/>
                    <a:p>
                      <a:pPr algn="l" fontAlgn="b"/>
                      <a:r>
                        <a:rPr lang="en-US" sz="2100" u="none" strike="noStrike">
                          <a:effectLst/>
                        </a:rPr>
                        <a:t>Parm_priors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1.16</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1.13</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1.08</a:t>
                      </a:r>
                    </a:p>
                  </a:txBody>
                  <a:tcPr marL="9525" marR="9525" marT="9525" marB="0" anchor="b">
                    <a:noFill/>
                  </a:tcPr>
                </a:tc>
                <a:extLst>
                  <a:ext uri="{0D108BD9-81ED-4DB2-BD59-A6C34878D82A}">
                    <a16:rowId xmlns:a16="http://schemas.microsoft.com/office/drawing/2014/main" val="3686311497"/>
                  </a:ext>
                </a:extLst>
              </a:tr>
              <a:tr h="190500">
                <a:tc>
                  <a:txBody>
                    <a:bodyPr/>
                    <a:lstStyle/>
                    <a:p>
                      <a:pPr algn="l" fontAlgn="b"/>
                      <a:r>
                        <a:rPr lang="en-US" sz="2100" u="none" strike="noStrike">
                          <a:effectLst/>
                        </a:rPr>
                        <a:t>Parm_softbounds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extLst>
                  <a:ext uri="{0D108BD9-81ED-4DB2-BD59-A6C34878D82A}">
                    <a16:rowId xmlns:a16="http://schemas.microsoft.com/office/drawing/2014/main" val="3306659578"/>
                  </a:ext>
                </a:extLst>
              </a:tr>
              <a:tr h="190500">
                <a:tc>
                  <a:txBody>
                    <a:bodyPr/>
                    <a:lstStyle/>
                    <a:p>
                      <a:pPr algn="l" fontAlgn="b"/>
                      <a:r>
                        <a:rPr lang="en-US" sz="2100" u="none" strike="noStrike">
                          <a:effectLst/>
                        </a:rPr>
                        <a:t>Parm_devs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6.00</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5.92</a:t>
                      </a:r>
                    </a:p>
                  </a:txBody>
                  <a:tcPr marL="9525" marR="9525" marT="9525" marB="0" anchor="b">
                    <a:noFill/>
                  </a:tcPr>
                </a:tc>
                <a:tc>
                  <a:txBody>
                    <a:bodyPr/>
                    <a:lstStyle/>
                    <a:p>
                      <a:pPr algn="ctr" fontAlgn="b"/>
                      <a:r>
                        <a:rPr lang="en-US" sz="2100" b="0" i="0" u="none" strike="noStrike" dirty="0">
                          <a:solidFill>
                            <a:srgbClr val="000000"/>
                          </a:solidFill>
                          <a:effectLst/>
                          <a:latin typeface="Calibri" panose="020F0502020204030204" pitchFamily="34" charset="0"/>
                        </a:rPr>
                        <a:t>5.65</a:t>
                      </a:r>
                    </a:p>
                  </a:txBody>
                  <a:tcPr marL="9525" marR="9525" marT="9525" marB="0" anchor="b">
                    <a:noFill/>
                  </a:tcPr>
                </a:tc>
                <a:extLst>
                  <a:ext uri="{0D108BD9-81ED-4DB2-BD59-A6C34878D82A}">
                    <a16:rowId xmlns:a16="http://schemas.microsoft.com/office/drawing/2014/main" val="2024126880"/>
                  </a:ext>
                </a:extLst>
              </a:tr>
            </a:tbl>
          </a:graphicData>
        </a:graphic>
      </p:graphicFrame>
      <p:pic>
        <p:nvPicPr>
          <p:cNvPr id="2" name="Picture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45221" y="2856706"/>
            <a:ext cx="4433606" cy="3410466"/>
          </a:xfrm>
          <a:prstGeom prst="rect">
            <a:avLst/>
          </a:prstGeom>
        </p:spPr>
      </p:pic>
    </p:spTree>
    <p:extLst>
      <p:ext uri="{BB962C8B-B14F-4D97-AF65-F5344CB8AC3E}">
        <p14:creationId xmlns:p14="http://schemas.microsoft.com/office/powerpoint/2010/main" val="2575233872"/>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Length comp binning</a:t>
            </a:r>
          </a:p>
        </p:txBody>
      </p:sp>
      <p:sp>
        <p:nvSpPr>
          <p:cNvPr id="5" name="Content Placeholder 4"/>
          <p:cNvSpPr>
            <a:spLocks noGrp="1"/>
          </p:cNvSpPr>
          <p:nvPr>
            <p:ph idx="4294967295"/>
          </p:nvPr>
        </p:nvSpPr>
        <p:spPr>
          <a:xfrm>
            <a:off x="-1" y="1615652"/>
            <a:ext cx="5682827" cy="4351338"/>
          </a:xfrm>
          <a:prstGeom prst="rect">
            <a:avLst/>
          </a:prstGeom>
        </p:spPr>
        <p:txBody>
          <a:bodyPr/>
          <a:lstStyle/>
          <a:p>
            <a:r>
              <a:rPr lang="en-US" sz="2800" dirty="0"/>
              <a:t>No significant changes in model estimates duet to length comp binning</a:t>
            </a:r>
          </a:p>
          <a:p>
            <a:r>
              <a:rPr lang="en-US" sz="2800" dirty="0"/>
              <a:t>Provides a </a:t>
            </a:r>
            <a:r>
              <a:rPr lang="en-US" sz="2800" b="1" u="sng" dirty="0"/>
              <a:t>more</a:t>
            </a:r>
            <a:r>
              <a:rPr lang="en-US" sz="2800" dirty="0"/>
              <a:t> efficient model, reduces run time by </a:t>
            </a:r>
            <a:r>
              <a:rPr lang="en-US" sz="2800" dirty="0" smtClean="0"/>
              <a:t>&gt;50%</a:t>
            </a:r>
          </a:p>
          <a:p>
            <a:r>
              <a:rPr lang="en-US" sz="2800" b="1" u="sng" dirty="0" smtClean="0">
                <a:solidFill>
                  <a:schemeClr val="accent2">
                    <a:lumMod val="75000"/>
                  </a:schemeClr>
                </a:solidFill>
              </a:rPr>
              <a:t>Recommend:</a:t>
            </a:r>
            <a:r>
              <a:rPr lang="en-US" sz="2800" dirty="0" smtClean="0"/>
              <a:t> model </a:t>
            </a:r>
            <a:r>
              <a:rPr lang="en-US" sz="2800" b="1" u="sng" dirty="0" smtClean="0">
                <a:solidFill>
                  <a:schemeClr val="accent1">
                    <a:lumMod val="75000"/>
                  </a:schemeClr>
                </a:solidFill>
              </a:rPr>
              <a:t>2019.1e.5cm</a:t>
            </a:r>
            <a:endParaRPr lang="en-US" sz="2800" b="1" u="sng" dirty="0">
              <a:solidFill>
                <a:schemeClr val="accent1">
                  <a:lumMod val="75000"/>
                </a:schemeClr>
              </a:solidFill>
            </a:endParaRPr>
          </a:p>
        </p:txBody>
      </p:sp>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26935" y="1250422"/>
            <a:ext cx="5943612" cy="4572009"/>
          </a:xfrm>
          <a:prstGeom prst="rect">
            <a:avLst/>
          </a:prstGeom>
        </p:spPr>
      </p:pic>
    </p:spTree>
    <p:extLst>
      <p:ext uri="{BB962C8B-B14F-4D97-AF65-F5344CB8AC3E}">
        <p14:creationId xmlns:p14="http://schemas.microsoft.com/office/powerpoint/2010/main" val="1344501268"/>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93909" y="3831854"/>
            <a:ext cx="3308811" cy="2545239"/>
          </a:xfrm>
          <a:prstGeom prst="rect">
            <a:avLst/>
          </a:prstGeom>
        </p:spPr>
      </p:pic>
      <p:sp>
        <p:nvSpPr>
          <p:cNvPr id="4" name="Title 3"/>
          <p:cNvSpPr>
            <a:spLocks noGrp="1"/>
          </p:cNvSpPr>
          <p:nvPr>
            <p:ph type="title" idx="4294967295"/>
          </p:nvPr>
        </p:nvSpPr>
        <p:spPr>
          <a:xfrm>
            <a:off x="0" y="365125"/>
            <a:ext cx="11602720" cy="1325563"/>
          </a:xfrm>
          <a:prstGeom prst="rect">
            <a:avLst/>
          </a:prstGeom>
        </p:spPr>
        <p:txBody>
          <a:bodyPr/>
          <a:lstStyle/>
          <a:p>
            <a:r>
              <a:rPr lang="en-US" dirty="0" smtClean="0"/>
              <a:t>Recommended </a:t>
            </a:r>
            <a:r>
              <a:rPr lang="en-US" dirty="0" smtClean="0"/>
              <a:t>model </a:t>
            </a:r>
            <a:r>
              <a:rPr lang="en-US" b="1" u="sng" spc="11" dirty="0">
                <a:solidFill>
                  <a:schemeClr val="accent1">
                    <a:lumMod val="75000"/>
                  </a:schemeClr>
                </a:solidFill>
                <a:latin typeface="+mn-lt"/>
                <a:ea typeface="+mn-ea"/>
                <a:cs typeface="+mn-cs"/>
              </a:rPr>
              <a:t>2019.1e.5cm</a:t>
            </a:r>
            <a:r>
              <a:rPr lang="en-US" dirty="0" smtClean="0"/>
              <a:t> </a:t>
            </a:r>
            <a:r>
              <a:rPr lang="en-US" dirty="0" smtClean="0"/>
              <a:t>vs base</a:t>
            </a:r>
            <a:endParaRPr lang="en-US" dirty="0"/>
          </a:p>
        </p:txBody>
      </p:sp>
      <p:sp>
        <p:nvSpPr>
          <p:cNvPr id="5" name="Content Placeholder 4"/>
          <p:cNvSpPr>
            <a:spLocks noGrp="1"/>
          </p:cNvSpPr>
          <p:nvPr>
            <p:ph idx="4294967295"/>
          </p:nvPr>
        </p:nvSpPr>
        <p:spPr>
          <a:xfrm>
            <a:off x="0" y="1321118"/>
            <a:ext cx="11744960" cy="4351338"/>
          </a:xfrm>
          <a:prstGeom prst="rect">
            <a:avLst/>
          </a:prstGeom>
        </p:spPr>
        <p:txBody>
          <a:bodyPr>
            <a:normAutofit/>
          </a:bodyPr>
          <a:lstStyle/>
          <a:p>
            <a:r>
              <a:rPr lang="en-US" sz="2800" dirty="0" smtClean="0"/>
              <a:t>Shift to smaller values in SSB, coupled with larger recruitment and F</a:t>
            </a:r>
          </a:p>
          <a:p>
            <a:pPr lvl="1"/>
            <a:endParaRPr lang="en-US" sz="2800"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468" y="1805084"/>
            <a:ext cx="5943612" cy="457200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0287" y="1805084"/>
            <a:ext cx="3514371" cy="2703362"/>
          </a:xfrm>
          <a:prstGeom prst="rect">
            <a:avLst/>
          </a:prstGeom>
        </p:spPr>
      </p:pic>
    </p:spTree>
    <p:extLst>
      <p:ext uri="{BB962C8B-B14F-4D97-AF65-F5344CB8AC3E}">
        <p14:creationId xmlns:p14="http://schemas.microsoft.com/office/powerpoint/2010/main" val="3444201035"/>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1738187" cy="1325563"/>
          </a:xfrm>
          <a:prstGeom prst="rect">
            <a:avLst/>
          </a:prstGeom>
        </p:spPr>
        <p:txBody>
          <a:bodyPr/>
          <a:lstStyle/>
          <a:p>
            <a:r>
              <a:rPr lang="en-US" dirty="0"/>
              <a:t>Recommended model </a:t>
            </a:r>
            <a:r>
              <a:rPr lang="en-US" b="1" u="sng" spc="11" dirty="0">
                <a:solidFill>
                  <a:schemeClr val="accent1">
                    <a:lumMod val="75000"/>
                  </a:schemeClr>
                </a:solidFill>
              </a:rPr>
              <a:t>2019.1e.5cm</a:t>
            </a:r>
            <a:r>
              <a:rPr lang="en-US" dirty="0"/>
              <a:t> vs base</a:t>
            </a:r>
            <a:endParaRPr lang="en-US" dirty="0"/>
          </a:p>
        </p:txBody>
      </p:sp>
      <p:sp>
        <p:nvSpPr>
          <p:cNvPr id="5" name="Content Placeholder 4"/>
          <p:cNvSpPr>
            <a:spLocks noGrp="1"/>
          </p:cNvSpPr>
          <p:nvPr>
            <p:ph idx="4294967295"/>
          </p:nvPr>
        </p:nvSpPr>
        <p:spPr>
          <a:xfrm>
            <a:off x="-1" y="1825625"/>
            <a:ext cx="11914293" cy="4351338"/>
          </a:xfrm>
          <a:prstGeom prst="rect">
            <a:avLst/>
          </a:prstGeom>
        </p:spPr>
        <p:txBody>
          <a:bodyPr>
            <a:normAutofit/>
          </a:bodyPr>
          <a:lstStyle/>
          <a:p>
            <a:r>
              <a:rPr lang="en-US" sz="2800" dirty="0" smtClean="0"/>
              <a:t>Largest parameter change in survey catchability (but has been as high as 1.46 in 2017 </a:t>
            </a:r>
            <a:r>
              <a:rPr lang="en-US" sz="2800" dirty="0" smtClean="0"/>
              <a:t>assessment, and was 1.23 after 2019.1d, 1.19 after 2019.1c)</a:t>
            </a:r>
            <a:endParaRPr lang="en-US" sz="2800" dirty="0" smtClean="0"/>
          </a:p>
          <a:p>
            <a:pPr lvl="1"/>
            <a:endParaRPr lang="en-US" sz="2800" dirty="0" smtClean="0"/>
          </a:p>
        </p:txBody>
      </p:sp>
      <p:graphicFrame>
        <p:nvGraphicFramePr>
          <p:cNvPr id="2" name="Table 1"/>
          <p:cNvGraphicFramePr>
            <a:graphicFrameLocks noGrp="1"/>
          </p:cNvGraphicFramePr>
          <p:nvPr>
            <p:extLst>
              <p:ext uri="{D42A27DB-BD31-4B8C-83A1-F6EECF244321}">
                <p14:modId xmlns:p14="http://schemas.microsoft.com/office/powerpoint/2010/main" val="2136043567"/>
              </p:ext>
            </p:extLst>
          </p:nvPr>
        </p:nvGraphicFramePr>
        <p:xfrm>
          <a:off x="2757826" y="3219215"/>
          <a:ext cx="7151560" cy="2626995"/>
        </p:xfrm>
        <a:graphic>
          <a:graphicData uri="http://schemas.openxmlformats.org/drawingml/2006/table">
            <a:tbl>
              <a:tblPr/>
              <a:tblGrid>
                <a:gridCol w="1870292">
                  <a:extLst>
                    <a:ext uri="{9D8B030D-6E8A-4147-A177-3AD203B41FA5}">
                      <a16:colId xmlns:a16="http://schemas.microsoft.com/office/drawing/2014/main" val="474390503"/>
                    </a:ext>
                  </a:extLst>
                </a:gridCol>
                <a:gridCol w="1686326">
                  <a:extLst>
                    <a:ext uri="{9D8B030D-6E8A-4147-A177-3AD203B41FA5}">
                      <a16:colId xmlns:a16="http://schemas.microsoft.com/office/drawing/2014/main" val="1297466504"/>
                    </a:ext>
                  </a:extLst>
                </a:gridCol>
                <a:gridCol w="1686326">
                  <a:extLst>
                    <a:ext uri="{9D8B030D-6E8A-4147-A177-3AD203B41FA5}">
                      <a16:colId xmlns:a16="http://schemas.microsoft.com/office/drawing/2014/main" val="3250410604"/>
                    </a:ext>
                  </a:extLst>
                </a:gridCol>
                <a:gridCol w="1908616">
                  <a:extLst>
                    <a:ext uri="{9D8B030D-6E8A-4147-A177-3AD203B41FA5}">
                      <a16:colId xmlns:a16="http://schemas.microsoft.com/office/drawing/2014/main" val="3559983260"/>
                    </a:ext>
                  </a:extLst>
                </a:gridCol>
              </a:tblGrid>
              <a:tr h="190500">
                <a:tc>
                  <a:txBody>
                    <a:bodyPr/>
                    <a:lstStyle/>
                    <a:p>
                      <a:pPr algn="l" fontAlgn="b"/>
                      <a:r>
                        <a:rPr lang="en-US" sz="2400" b="0" i="0" u="none" strike="noStrike">
                          <a:solidFill>
                            <a:srgbClr val="000000"/>
                          </a:solidFill>
                          <a:effectLst/>
                          <a:latin typeface="Calibri" panose="020F0502020204030204" pitchFamily="34" charset="0"/>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2019.1b-23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panose="020F0502020204030204" pitchFamily="34" charset="0"/>
                        </a:rPr>
                        <a:t>2019.1b-24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panose="020F0502020204030204" pitchFamily="34" charset="0"/>
                        </a:rPr>
                        <a:t>2019.1e.5cm</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953898"/>
                  </a:ext>
                </a:extLst>
              </a:tr>
              <a:tr h="190500">
                <a:tc>
                  <a:txBody>
                    <a:bodyPr/>
                    <a:lstStyle/>
                    <a:p>
                      <a:pPr algn="l" fontAlgn="b"/>
                      <a:r>
                        <a:rPr lang="en-US" sz="2400" b="0" i="0" u="none" strike="noStrike">
                          <a:solidFill>
                            <a:srgbClr val="000000"/>
                          </a:solidFill>
                          <a:effectLst/>
                          <a:latin typeface="Calibri" panose="020F0502020204030204" pitchFamily="34" charset="0"/>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886811262"/>
                  </a:ext>
                </a:extLst>
              </a:tr>
              <a:tr h="190500">
                <a:tc>
                  <a:txBody>
                    <a:bodyPr/>
                    <a:lstStyle/>
                    <a:p>
                      <a:pPr algn="l" fontAlgn="b"/>
                      <a:r>
                        <a:rPr lang="en-US" sz="2400" b="0" i="0" u="none" strike="noStrike">
                          <a:solidFill>
                            <a:srgbClr val="000000"/>
                          </a:solidFill>
                          <a:effectLst/>
                          <a:latin typeface="Calibri" panose="020F0502020204030204" pitchFamily="34" charset="0"/>
                        </a:rPr>
                        <a:t>NatM: 14-16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0.79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extLst>
                  <a:ext uri="{0D108BD9-81ED-4DB2-BD59-A6C34878D82A}">
                    <a16:rowId xmlns:a16="http://schemas.microsoft.com/office/drawing/2014/main" val="3122236904"/>
                  </a:ext>
                </a:extLst>
              </a:tr>
              <a:tr h="190500">
                <a:tc>
                  <a:txBody>
                    <a:bodyPr/>
                    <a:lstStyle/>
                    <a:p>
                      <a:pPr algn="l" fontAlgn="b"/>
                      <a:r>
                        <a:rPr lang="en-US" sz="2400" b="0" i="0" u="none" strike="noStrike">
                          <a:solidFill>
                            <a:srgbClr val="000000"/>
                          </a:solidFill>
                          <a:effectLst/>
                          <a:latin typeface="Calibri" panose="020F0502020204030204" pitchFamily="34" charset="0"/>
                        </a:rPr>
                        <a:t>lnR</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12.86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12.87</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13.08</a:t>
                      </a:r>
                    </a:p>
                  </a:txBody>
                  <a:tcPr marL="9525" marR="9525" marT="9525" marB="0" anchor="b">
                    <a:lnL>
                      <a:noFill/>
                    </a:lnL>
                    <a:lnR>
                      <a:noFill/>
                    </a:lnR>
                    <a:lnT>
                      <a:noFill/>
                    </a:lnT>
                    <a:lnB>
                      <a:noFill/>
                    </a:lnB>
                  </a:tcPr>
                </a:tc>
                <a:extLst>
                  <a:ext uri="{0D108BD9-81ED-4DB2-BD59-A6C34878D82A}">
                    <a16:rowId xmlns:a16="http://schemas.microsoft.com/office/drawing/2014/main" val="3367397141"/>
                  </a:ext>
                </a:extLst>
              </a:tr>
              <a:tr h="190500">
                <a:tc>
                  <a:txBody>
                    <a:bodyPr/>
                    <a:lstStyle/>
                    <a:p>
                      <a:pPr algn="l" fontAlgn="b"/>
                      <a:r>
                        <a:rPr lang="en-US" sz="2400" b="0" i="0" u="none" strike="noStrike">
                          <a:solidFill>
                            <a:srgbClr val="000000"/>
                          </a:solidFill>
                          <a:effectLst/>
                          <a:latin typeface="Calibri" panose="020F0502020204030204" pitchFamily="34" charset="0"/>
                        </a:rPr>
                        <a:t>q_twl</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1.07</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1.19</a:t>
                      </a:r>
                    </a:p>
                  </a:txBody>
                  <a:tcPr marL="9525" marR="9525" marT="9525" marB="0" anchor="b">
                    <a:lnL>
                      <a:noFill/>
                    </a:lnL>
                    <a:lnR>
                      <a:noFill/>
                    </a:lnR>
                    <a:lnT>
                      <a:noFill/>
                    </a:lnT>
                    <a:lnB>
                      <a:noFill/>
                    </a:lnB>
                  </a:tcPr>
                </a:tc>
                <a:extLst>
                  <a:ext uri="{0D108BD9-81ED-4DB2-BD59-A6C34878D82A}">
                    <a16:rowId xmlns:a16="http://schemas.microsoft.com/office/drawing/2014/main" val="2005575602"/>
                  </a:ext>
                </a:extLst>
              </a:tr>
              <a:tr h="190500">
                <a:tc>
                  <a:txBody>
                    <a:bodyPr/>
                    <a:lstStyle/>
                    <a:p>
                      <a:pPr algn="l" fontAlgn="b"/>
                      <a:r>
                        <a:rPr lang="en-US" sz="2400" b="0" i="0" u="none" strike="noStrike">
                          <a:solidFill>
                            <a:srgbClr val="000000"/>
                          </a:solidFill>
                          <a:effectLst/>
                          <a:latin typeface="Calibri" panose="020F0502020204030204" pitchFamily="34" charset="0"/>
                        </a:rPr>
                        <a:t>q_ll</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extLst>
                  <a:ext uri="{0D108BD9-81ED-4DB2-BD59-A6C34878D82A}">
                    <a16:rowId xmlns:a16="http://schemas.microsoft.com/office/drawing/2014/main" val="3349669707"/>
                  </a:ext>
                </a:extLst>
              </a:tr>
              <a:tr h="190500">
                <a:tc>
                  <a:txBody>
                    <a:bodyPr/>
                    <a:lstStyle/>
                    <a:p>
                      <a:pPr algn="l" fontAlgn="b"/>
                      <a:r>
                        <a:rPr lang="en-US" sz="2400" b="0" i="0" u="none" strike="noStrike">
                          <a:solidFill>
                            <a:srgbClr val="000000"/>
                          </a:solidFill>
                          <a:effectLst/>
                          <a:latin typeface="Calibri" panose="020F0502020204030204" pitchFamily="34" charset="0"/>
                        </a:rPr>
                        <a:t>q_llenv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1.42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panose="020F0502020204030204" pitchFamily="34" charset="0"/>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186601"/>
                  </a:ext>
                </a:extLst>
              </a:tr>
            </a:tbl>
          </a:graphicData>
        </a:graphic>
      </p:graphicFrame>
    </p:spTree>
    <p:extLst>
      <p:ext uri="{BB962C8B-B14F-4D97-AF65-F5344CB8AC3E}">
        <p14:creationId xmlns:p14="http://schemas.microsoft.com/office/powerpoint/2010/main" val="14092028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57200"/>
            <a:ext cx="10972800" cy="676275"/>
          </a:xfrm>
          <a:prstGeom prst="rect">
            <a:avLst/>
          </a:prstGeom>
        </p:spPr>
        <p:txBody>
          <a:bodyPr>
            <a:normAutofit fontScale="90000"/>
          </a:bodyPr>
          <a:lstStyle/>
          <a:p>
            <a:r>
              <a:rPr lang="en-US" dirty="0" smtClean="0"/>
              <a:t>Base data updates (2019.1b-2024)</a:t>
            </a:r>
            <a:endParaRPr lang="en-US" dirty="0"/>
          </a:p>
        </p:txBody>
      </p:sp>
      <p:sp>
        <p:nvSpPr>
          <p:cNvPr id="5" name="Content Placeholder 4"/>
          <p:cNvSpPr>
            <a:spLocks noGrp="1"/>
          </p:cNvSpPr>
          <p:nvPr>
            <p:ph type="body" idx="4294967295"/>
          </p:nvPr>
        </p:nvSpPr>
        <p:spPr>
          <a:xfrm>
            <a:off x="0" y="1184833"/>
            <a:ext cx="6419850" cy="4525963"/>
          </a:xfrm>
          <a:prstGeom prst="rect">
            <a:avLst/>
          </a:prstGeom>
        </p:spPr>
        <p:txBody>
          <a:bodyPr>
            <a:noAutofit/>
          </a:bodyPr>
          <a:lstStyle/>
          <a:p>
            <a:r>
              <a:rPr lang="en-US" sz="2800" dirty="0" smtClean="0"/>
              <a:t>Noteworthy difference: Trawl survey</a:t>
            </a:r>
          </a:p>
          <a:p>
            <a:pPr lvl="1"/>
            <a:r>
              <a:rPr lang="en-US" sz="2800" dirty="0" smtClean="0"/>
              <a:t>GAP cleaned up old haul data, only includes specimen data associated with a haul that is used to compute abundance</a:t>
            </a:r>
          </a:p>
          <a:p>
            <a:pPr lvl="1"/>
            <a:r>
              <a:rPr lang="en-US" sz="2800" dirty="0" smtClean="0"/>
              <a:t>Resulted in minor differences in early trawl survey time series for abundance and comp data</a:t>
            </a:r>
          </a:p>
          <a:p>
            <a:r>
              <a:rPr lang="en-US" sz="2800" dirty="0" smtClean="0"/>
              <a:t>Updating fishery data update results in slight uptick in spawning biomass at end of time-series compared to 2023 assessment </a:t>
            </a:r>
          </a:p>
        </p:txBody>
      </p: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19850" y="1746808"/>
            <a:ext cx="4934424" cy="3795712"/>
          </a:xfrm>
          <a:prstGeom prst="rect">
            <a:avLst/>
          </a:prstGeom>
        </p:spPr>
      </p:pic>
    </p:spTree>
    <p:extLst>
      <p:ext uri="{BB962C8B-B14F-4D97-AF65-F5344CB8AC3E}">
        <p14:creationId xmlns:p14="http://schemas.microsoft.com/office/powerpoint/2010/main" val="3516438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1900747" cy="1325563"/>
          </a:xfrm>
          <a:prstGeom prst="rect">
            <a:avLst/>
          </a:prstGeom>
        </p:spPr>
        <p:txBody>
          <a:bodyPr/>
          <a:lstStyle/>
          <a:p>
            <a:r>
              <a:rPr lang="en-US" dirty="0" smtClean="0"/>
              <a:t>Summary of significant </a:t>
            </a:r>
            <a:r>
              <a:rPr lang="en-US" dirty="0" smtClean="0"/>
              <a:t>assessment </a:t>
            </a:r>
            <a:r>
              <a:rPr lang="en-US" dirty="0" smtClean="0"/>
              <a:t>changes</a:t>
            </a:r>
            <a:endParaRPr lang="en-US" dirty="0"/>
          </a:p>
        </p:txBody>
      </p:sp>
      <p:sp>
        <p:nvSpPr>
          <p:cNvPr id="5" name="Content Placeholder 4"/>
          <p:cNvSpPr>
            <a:spLocks noGrp="1"/>
          </p:cNvSpPr>
          <p:nvPr>
            <p:ph idx="4294967295"/>
          </p:nvPr>
        </p:nvSpPr>
        <p:spPr>
          <a:xfrm>
            <a:off x="0" y="1690688"/>
            <a:ext cx="11399520" cy="4351338"/>
          </a:xfrm>
          <a:prstGeom prst="rect">
            <a:avLst/>
          </a:prstGeom>
        </p:spPr>
        <p:txBody>
          <a:bodyPr>
            <a:noAutofit/>
          </a:bodyPr>
          <a:lstStyle/>
          <a:p>
            <a:r>
              <a:rPr lang="en-US" sz="2800" dirty="0" smtClean="0"/>
              <a:t>Largest single change that caused shift in model estimates: season for trawl survey CAAL, 2</a:t>
            </a:r>
            <a:r>
              <a:rPr lang="en-US" sz="2800" baseline="30000" dirty="0" smtClean="0"/>
              <a:t>nd</a:t>
            </a:r>
            <a:r>
              <a:rPr lang="en-US" sz="2800" dirty="0" smtClean="0"/>
              <a:t> = longline survey length comp </a:t>
            </a:r>
            <a:r>
              <a:rPr lang="en-US" sz="2800" dirty="0" err="1" smtClean="0"/>
              <a:t>rebinning</a:t>
            </a:r>
            <a:endParaRPr lang="en-US" sz="2800" dirty="0" smtClean="0"/>
          </a:p>
          <a:p>
            <a:r>
              <a:rPr lang="en-US" sz="2800" dirty="0" smtClean="0"/>
              <a:t>Updating ageing </a:t>
            </a:r>
            <a:r>
              <a:rPr lang="en-US" sz="2800" dirty="0" smtClean="0"/>
              <a:t>error &amp; bias </a:t>
            </a:r>
            <a:r>
              <a:rPr lang="en-US" sz="2800" dirty="0" smtClean="0"/>
              <a:t>improves fit to age data (and length comps to some extent)</a:t>
            </a:r>
          </a:p>
          <a:p>
            <a:r>
              <a:rPr lang="en-US" sz="2800" dirty="0" smtClean="0"/>
              <a:t>Simplifying fishery length comp expansion and merging State data helps to reduce variability in data</a:t>
            </a:r>
          </a:p>
          <a:p>
            <a:r>
              <a:rPr lang="en-US" sz="2800" dirty="0" smtClean="0"/>
              <a:t>Binning at 5 cm makes model much more </a:t>
            </a:r>
            <a:r>
              <a:rPr lang="en-US" sz="2800" dirty="0" smtClean="0"/>
              <a:t>efficient</a:t>
            </a:r>
            <a:endParaRPr lang="en-US" sz="2800" dirty="0" smtClean="0"/>
          </a:p>
          <a:p>
            <a:pPr lvl="1"/>
            <a:endParaRPr lang="en-US" sz="2800" dirty="0" smtClean="0"/>
          </a:p>
        </p:txBody>
      </p:sp>
    </p:spTree>
    <p:extLst>
      <p:ext uri="{BB962C8B-B14F-4D97-AF65-F5344CB8AC3E}">
        <p14:creationId xmlns:p14="http://schemas.microsoft.com/office/powerpoint/2010/main" val="4001464428"/>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Summary of significant model changes</a:t>
            </a:r>
            <a:endParaRPr lang="en-US" dirty="0"/>
          </a:p>
        </p:txBody>
      </p:sp>
      <p:sp>
        <p:nvSpPr>
          <p:cNvPr id="5" name="Content Placeholder 4"/>
          <p:cNvSpPr>
            <a:spLocks noGrp="1"/>
          </p:cNvSpPr>
          <p:nvPr>
            <p:ph idx="4294967295"/>
          </p:nvPr>
        </p:nvSpPr>
        <p:spPr>
          <a:xfrm>
            <a:off x="0" y="1846368"/>
            <a:ext cx="10515600" cy="2268432"/>
          </a:xfrm>
          <a:prstGeom prst="rect">
            <a:avLst/>
          </a:prstGeom>
        </p:spPr>
        <p:txBody>
          <a:bodyPr>
            <a:noAutofit/>
          </a:bodyPr>
          <a:lstStyle/>
          <a:p>
            <a:r>
              <a:rPr lang="en-US" sz="2800" b="1" u="sng" dirty="0" smtClean="0">
                <a:solidFill>
                  <a:schemeClr val="accent2">
                    <a:lumMod val="75000"/>
                  </a:schemeClr>
                </a:solidFill>
              </a:rPr>
              <a:t>Recommend</a:t>
            </a:r>
            <a:r>
              <a:rPr lang="en-US" sz="2800" dirty="0" smtClean="0"/>
              <a:t> </a:t>
            </a:r>
            <a:r>
              <a:rPr lang="en-US" sz="2800" dirty="0"/>
              <a:t>new model </a:t>
            </a:r>
            <a:r>
              <a:rPr lang="en-US" sz="2800" b="1" u="sng" dirty="0">
                <a:solidFill>
                  <a:schemeClr val="accent1">
                    <a:lumMod val="75000"/>
                  </a:schemeClr>
                </a:solidFill>
              </a:rPr>
              <a:t>2019.1e.5cm</a:t>
            </a:r>
          </a:p>
          <a:p>
            <a:r>
              <a:rPr lang="en-US" sz="2800" dirty="0"/>
              <a:t>To increase model naming efficiency, </a:t>
            </a:r>
            <a:r>
              <a:rPr lang="en-US" sz="2800" b="1" u="sng" dirty="0">
                <a:solidFill>
                  <a:schemeClr val="accent2">
                    <a:lumMod val="75000"/>
                  </a:schemeClr>
                </a:solidFill>
              </a:rPr>
              <a:t>Recommend</a:t>
            </a:r>
            <a:r>
              <a:rPr lang="en-US" sz="2800" dirty="0"/>
              <a:t> new model </a:t>
            </a:r>
            <a:r>
              <a:rPr lang="en-US" sz="2800" b="1" u="sng" dirty="0">
                <a:solidFill>
                  <a:schemeClr val="accent1">
                    <a:lumMod val="75000"/>
                  </a:schemeClr>
                </a:solidFill>
              </a:rPr>
              <a:t>2019.1e.5cm</a:t>
            </a:r>
            <a:r>
              <a:rPr lang="en-US" sz="2800" dirty="0"/>
              <a:t> be renamed as model </a:t>
            </a:r>
            <a:r>
              <a:rPr lang="en-US" sz="2800" b="1" u="sng" dirty="0">
                <a:solidFill>
                  <a:schemeClr val="accent1">
                    <a:lumMod val="75000"/>
                  </a:schemeClr>
                </a:solidFill>
              </a:rPr>
              <a:t>2024</a:t>
            </a:r>
          </a:p>
          <a:p>
            <a:pPr lvl="1"/>
            <a:r>
              <a:rPr lang="en-US" sz="2800" i="1" dirty="0"/>
              <a:t>While the model’s </a:t>
            </a:r>
            <a:r>
              <a:rPr lang="en-US" sz="2800" i="1" dirty="0" smtClean="0"/>
              <a:t>formulation is the </a:t>
            </a:r>
            <a:r>
              <a:rPr lang="en-US" sz="2800" i="1" dirty="0"/>
              <a:t>same as in the accepted 2019 model, significant differences exist in data inputs at this point</a:t>
            </a:r>
          </a:p>
          <a:p>
            <a:endParaRPr lang="en-US" sz="2800" dirty="0" smtClean="0"/>
          </a:p>
          <a:p>
            <a:pPr lvl="1"/>
            <a:endParaRPr lang="en-US" sz="2800" dirty="0" smtClean="0"/>
          </a:p>
        </p:txBody>
      </p:sp>
    </p:spTree>
    <p:extLst>
      <p:ext uri="{BB962C8B-B14F-4D97-AF65-F5344CB8AC3E}">
        <p14:creationId xmlns:p14="http://schemas.microsoft.com/office/powerpoint/2010/main" val="298396351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November models</a:t>
            </a:r>
            <a:endParaRPr lang="en-US" dirty="0"/>
          </a:p>
        </p:txBody>
      </p:sp>
      <p:sp>
        <p:nvSpPr>
          <p:cNvPr id="5" name="Content Placeholder 4"/>
          <p:cNvSpPr>
            <a:spLocks noGrp="1"/>
          </p:cNvSpPr>
          <p:nvPr>
            <p:ph idx="4294967295"/>
          </p:nvPr>
        </p:nvSpPr>
        <p:spPr>
          <a:xfrm>
            <a:off x="0" y="1368425"/>
            <a:ext cx="10515600" cy="4351338"/>
          </a:xfrm>
          <a:prstGeom prst="rect">
            <a:avLst/>
          </a:prstGeom>
        </p:spPr>
        <p:txBody>
          <a:bodyPr>
            <a:noAutofit/>
          </a:bodyPr>
          <a:lstStyle/>
          <a:p>
            <a:r>
              <a:rPr lang="en-US" sz="2800" dirty="0" smtClean="0"/>
              <a:t>New data that will be available:</a:t>
            </a:r>
          </a:p>
          <a:p>
            <a:pPr lvl="1"/>
            <a:r>
              <a:rPr lang="en-US" sz="2800" dirty="0" smtClean="0"/>
              <a:t>Updated catch, fishery length comps</a:t>
            </a:r>
          </a:p>
          <a:p>
            <a:pPr lvl="1"/>
            <a:r>
              <a:rPr lang="en-US" sz="2800" dirty="0" smtClean="0"/>
              <a:t>2023 Trawl survey CAAL</a:t>
            </a:r>
          </a:p>
          <a:p>
            <a:pPr lvl="1"/>
            <a:r>
              <a:rPr lang="en-US" sz="2800" dirty="0" smtClean="0"/>
              <a:t>2023 Fishery CAAL</a:t>
            </a:r>
          </a:p>
          <a:p>
            <a:r>
              <a:rPr lang="en-US" sz="2800" dirty="0" smtClean="0"/>
              <a:t>Models to present in November</a:t>
            </a:r>
          </a:p>
          <a:p>
            <a:pPr lvl="1"/>
            <a:r>
              <a:rPr lang="en-US" sz="2800" dirty="0" smtClean="0"/>
              <a:t>Do I need to present all the </a:t>
            </a:r>
            <a:r>
              <a:rPr lang="en-US" sz="2800" dirty="0" smtClean="0"/>
              <a:t>c-series </a:t>
            </a:r>
            <a:r>
              <a:rPr lang="en-US" sz="2800" dirty="0" smtClean="0"/>
              <a:t>models? Or is just saying x, y, and z caused biggest effect good enough?</a:t>
            </a:r>
          </a:p>
          <a:p>
            <a:pPr lvl="1"/>
            <a:r>
              <a:rPr lang="en-US" sz="2800" dirty="0"/>
              <a:t>P</a:t>
            </a:r>
            <a:r>
              <a:rPr lang="en-US" sz="2800" dirty="0" smtClean="0"/>
              <a:t>resent </a:t>
            </a:r>
            <a:r>
              <a:rPr lang="en-US" sz="2800" dirty="0" smtClean="0"/>
              <a:t>building upon 2019.1c with d and e, along with length </a:t>
            </a:r>
            <a:r>
              <a:rPr lang="en-US" sz="2800" dirty="0" smtClean="0"/>
              <a:t>binning?</a:t>
            </a:r>
            <a:endParaRPr lang="en-US" sz="2800" dirty="0" smtClean="0"/>
          </a:p>
          <a:p>
            <a:pPr lvl="1"/>
            <a:r>
              <a:rPr lang="en-US" sz="2800" dirty="0" smtClean="0"/>
              <a:t>Ideas for streamlining?</a:t>
            </a:r>
          </a:p>
          <a:p>
            <a:pPr lvl="1"/>
            <a:endParaRPr lang="en-US" sz="2800" dirty="0" smtClean="0"/>
          </a:p>
        </p:txBody>
      </p:sp>
    </p:spTree>
    <p:extLst>
      <p:ext uri="{BB962C8B-B14F-4D97-AF65-F5344CB8AC3E}">
        <p14:creationId xmlns:p14="http://schemas.microsoft.com/office/powerpoint/2010/main" val="999509275"/>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SSC/PT comments</a:t>
            </a:r>
            <a:endParaRPr lang="en-US" dirty="0"/>
          </a:p>
        </p:txBody>
      </p:sp>
      <p:sp>
        <p:nvSpPr>
          <p:cNvPr id="5" name="Content Placeholder 4"/>
          <p:cNvSpPr>
            <a:spLocks noGrp="1"/>
          </p:cNvSpPr>
          <p:nvPr>
            <p:ph idx="4294967295"/>
          </p:nvPr>
        </p:nvSpPr>
        <p:spPr>
          <a:xfrm>
            <a:off x="0" y="1825625"/>
            <a:ext cx="10515600" cy="4351338"/>
          </a:xfrm>
          <a:prstGeom prst="rect">
            <a:avLst/>
          </a:prstGeom>
        </p:spPr>
        <p:txBody>
          <a:bodyPr>
            <a:noAutofit/>
          </a:bodyPr>
          <a:lstStyle/>
          <a:p>
            <a:r>
              <a:rPr lang="en-US" sz="2800" dirty="0" smtClean="0"/>
              <a:t>Several SSC/PT comments were investigated that are worthy enough to get on record now, rather than in November</a:t>
            </a:r>
          </a:p>
          <a:p>
            <a:pPr marL="514350" indent="-514350">
              <a:buFont typeface="+mj-lt"/>
              <a:buAutoNum type="arabicPeriod"/>
            </a:pPr>
            <a:r>
              <a:rPr lang="en-US" sz="2800" dirty="0" smtClean="0"/>
              <a:t>Apportionment with AFSC longline survey</a:t>
            </a:r>
          </a:p>
          <a:p>
            <a:pPr marL="514350" indent="-514350">
              <a:buFont typeface="+mj-lt"/>
              <a:buAutoNum type="arabicPeriod"/>
            </a:pPr>
            <a:r>
              <a:rPr lang="en-US" sz="2800" dirty="0" smtClean="0"/>
              <a:t>Selectivity</a:t>
            </a:r>
          </a:p>
          <a:p>
            <a:pPr marL="514350" indent="-514350">
              <a:buFont typeface="+mj-lt"/>
              <a:buAutoNum type="arabicPeriod"/>
            </a:pPr>
            <a:r>
              <a:rPr lang="en-US" sz="2800" dirty="0" smtClean="0"/>
              <a:t>Maturity update</a:t>
            </a:r>
          </a:p>
        </p:txBody>
      </p:sp>
    </p:spTree>
    <p:extLst>
      <p:ext uri="{BB962C8B-B14F-4D97-AF65-F5344CB8AC3E}">
        <p14:creationId xmlns:p14="http://schemas.microsoft.com/office/powerpoint/2010/main" val="2548532408"/>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Apportionment investigation</a:t>
            </a:r>
            <a:endParaRPr lang="en-US" dirty="0"/>
          </a:p>
        </p:txBody>
      </p:sp>
      <p:sp>
        <p:nvSpPr>
          <p:cNvPr id="5" name="Content Placeholder 4"/>
          <p:cNvSpPr>
            <a:spLocks noGrp="1"/>
          </p:cNvSpPr>
          <p:nvPr>
            <p:ph idx="4294967295"/>
          </p:nvPr>
        </p:nvSpPr>
        <p:spPr>
          <a:xfrm>
            <a:off x="838200" y="2150587"/>
            <a:ext cx="10515600" cy="2556827"/>
          </a:xfrm>
          <a:prstGeom prst="rect">
            <a:avLst/>
          </a:prstGeom>
        </p:spPr>
        <p:txBody>
          <a:bodyPr>
            <a:noAutofit/>
          </a:bodyPr>
          <a:lstStyle/>
          <a:p>
            <a:pPr marL="0" indent="0" algn="ctr">
              <a:buNone/>
            </a:pPr>
            <a:r>
              <a:rPr lang="en-US" sz="2800" i="1" dirty="0"/>
              <a:t>The SSC reiterates its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r>
              <a:rPr lang="en-US" sz="2800" i="1" dirty="0" smtClean="0"/>
              <a:t>.</a:t>
            </a:r>
            <a:endParaRPr lang="en-US" sz="2800" dirty="0" smtClean="0"/>
          </a:p>
        </p:txBody>
      </p:sp>
    </p:spTree>
    <p:extLst>
      <p:ext uri="{BB962C8B-B14F-4D97-AF65-F5344CB8AC3E}">
        <p14:creationId xmlns:p14="http://schemas.microsoft.com/office/powerpoint/2010/main" val="120942453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Apportionment investigation</a:t>
            </a:r>
            <a:endParaRPr lang="en-US" dirty="0"/>
          </a:p>
        </p:txBody>
      </p:sp>
      <p:sp>
        <p:nvSpPr>
          <p:cNvPr id="5" name="Content Placeholder 4"/>
          <p:cNvSpPr>
            <a:spLocks noGrp="1"/>
          </p:cNvSpPr>
          <p:nvPr>
            <p:ph idx="4294967295"/>
          </p:nvPr>
        </p:nvSpPr>
        <p:spPr>
          <a:xfrm>
            <a:off x="838200" y="2122660"/>
            <a:ext cx="10515600" cy="2612681"/>
          </a:xfrm>
          <a:prstGeom prst="rect">
            <a:avLst/>
          </a:prstGeom>
        </p:spPr>
        <p:txBody>
          <a:bodyPr>
            <a:noAutofit/>
          </a:bodyPr>
          <a:lstStyle/>
          <a:p>
            <a:pPr marL="0" indent="0" algn="ctr">
              <a:buNone/>
            </a:pPr>
            <a:r>
              <a:rPr lang="en-US" sz="2800" i="1" dirty="0">
                <a:solidFill>
                  <a:schemeClr val="bg2">
                    <a:lumMod val="90000"/>
                  </a:schemeClr>
                </a:solidFill>
              </a:rPr>
              <a:t>The SSC reiterates its encouragement for the authors to consider whether information from the IPHC setline survey and </a:t>
            </a:r>
            <a:r>
              <a:rPr lang="en-US" sz="2800" b="1" i="1" dirty="0"/>
              <a:t>NMFS longline survey</a:t>
            </a:r>
            <a:r>
              <a:rPr lang="en-US" sz="2800" i="1" dirty="0"/>
              <a:t>, </a:t>
            </a:r>
            <a:r>
              <a:rPr lang="en-US" sz="2800" i="1" dirty="0">
                <a:solidFill>
                  <a:schemeClr val="bg2">
                    <a:lumMod val="90000"/>
                  </a:schemeClr>
                </a:solidFill>
              </a:rPr>
              <a:t>alongside the NMFS bottom trawl survey, may provide a superior basis for apportionment recommendations, perhaps through the use of an integrated spatiotemporal model or a </a:t>
            </a:r>
            <a:r>
              <a:rPr lang="en-US" sz="2800" b="1" i="1" dirty="0"/>
              <a:t>multi-survey random effects model</a:t>
            </a:r>
            <a:r>
              <a:rPr lang="en-US" sz="2800" b="1" i="1" dirty="0" smtClean="0"/>
              <a:t>.</a:t>
            </a:r>
            <a:endParaRPr lang="en-US" sz="2800" dirty="0" smtClean="0"/>
          </a:p>
        </p:txBody>
      </p:sp>
    </p:spTree>
    <p:extLst>
      <p:ext uri="{BB962C8B-B14F-4D97-AF65-F5344CB8AC3E}">
        <p14:creationId xmlns:p14="http://schemas.microsoft.com/office/powerpoint/2010/main" val="32989730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Apportionment investigation</a:t>
            </a:r>
          </a:p>
        </p:txBody>
      </p:sp>
      <p:sp>
        <p:nvSpPr>
          <p:cNvPr id="5" name="Content Placeholder 4"/>
          <p:cNvSpPr>
            <a:spLocks noGrp="1"/>
          </p:cNvSpPr>
          <p:nvPr>
            <p:ph idx="4294967295"/>
          </p:nvPr>
        </p:nvSpPr>
        <p:spPr>
          <a:xfrm>
            <a:off x="0" y="1825625"/>
            <a:ext cx="10515600" cy="4351338"/>
          </a:xfrm>
          <a:prstGeom prst="rect">
            <a:avLst/>
          </a:prstGeom>
        </p:spPr>
        <p:txBody>
          <a:bodyPr>
            <a:normAutofit/>
          </a:bodyPr>
          <a:lstStyle/>
          <a:p>
            <a:r>
              <a:rPr lang="en-US" sz="2800" dirty="0" smtClean="0"/>
              <a:t>Here, look at including LLS into REMA as an additional index to be used for apportionment</a:t>
            </a:r>
          </a:p>
          <a:p>
            <a:r>
              <a:rPr lang="en-US" sz="2800" dirty="0" smtClean="0"/>
              <a:t>Step-wise approach:</a:t>
            </a:r>
          </a:p>
          <a:p>
            <a:pPr lvl="1"/>
            <a:r>
              <a:rPr lang="en-US" sz="2800" dirty="0" smtClean="0"/>
              <a:t>First, look at AIC ‘preferred’ model when it comes to Process Error (PE) and index scaling (q) parameters</a:t>
            </a:r>
          </a:p>
          <a:p>
            <a:pPr lvl="1"/>
            <a:r>
              <a:rPr lang="en-US" sz="2800" dirty="0" smtClean="0"/>
              <a:t>Next, with ‘preferred’ models investigate estimating additional observation error</a:t>
            </a:r>
          </a:p>
        </p:txBody>
      </p:sp>
    </p:spTree>
    <p:extLst>
      <p:ext uri="{BB962C8B-B14F-4D97-AF65-F5344CB8AC3E}">
        <p14:creationId xmlns:p14="http://schemas.microsoft.com/office/powerpoint/2010/main" val="193628434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Apportionment investigation: </a:t>
            </a:r>
            <a:r>
              <a:rPr lang="en-US" dirty="0" smtClean="0"/>
              <a:t>Step 1</a:t>
            </a:r>
            <a:endParaRPr lang="en-US" dirty="0"/>
          </a:p>
        </p:txBody>
      </p:sp>
      <p:sp>
        <p:nvSpPr>
          <p:cNvPr id="5" name="Content Placeholder 4"/>
          <p:cNvSpPr>
            <a:spLocks noGrp="1"/>
          </p:cNvSpPr>
          <p:nvPr>
            <p:ph idx="4294967295"/>
          </p:nvPr>
        </p:nvSpPr>
        <p:spPr>
          <a:xfrm>
            <a:off x="0" y="1317625"/>
            <a:ext cx="10515600" cy="4351338"/>
          </a:xfrm>
          <a:prstGeom prst="rect">
            <a:avLst/>
          </a:prstGeom>
        </p:spPr>
        <p:txBody>
          <a:bodyPr>
            <a:normAutofit/>
          </a:bodyPr>
          <a:lstStyle/>
          <a:p>
            <a:r>
              <a:rPr lang="en-US" sz="2800" dirty="0" smtClean="0"/>
              <a:t>4 cases: factorial design of global (1) x regional (3) PE </a:t>
            </a:r>
            <a:r>
              <a:rPr lang="en-US" sz="2800" dirty="0"/>
              <a:t>&amp;</a:t>
            </a:r>
            <a:r>
              <a:rPr lang="en-US" sz="2800" dirty="0" smtClean="0"/>
              <a:t> q parameters</a:t>
            </a:r>
          </a:p>
          <a:p>
            <a:r>
              <a:rPr lang="en-US" sz="2800" dirty="0"/>
              <a:t>AIC suggests that regional scaling parameters q are supported (and most influential)</a:t>
            </a:r>
          </a:p>
          <a:p>
            <a:r>
              <a:rPr lang="en-US" sz="2800" dirty="0"/>
              <a:t>Whether PE = 1 or 3, no real difference in model</a:t>
            </a:r>
          </a:p>
          <a:p>
            <a:endParaRPr lang="en-US" sz="2800" dirty="0" smtClean="0"/>
          </a:p>
          <a:p>
            <a:pPr lvl="1"/>
            <a:endParaRPr lang="en-US" sz="2800" dirty="0" smtClean="0"/>
          </a:p>
        </p:txBody>
      </p:sp>
      <p:pic>
        <p:nvPicPr>
          <p:cNvPr id="6" name="Picture 5"/>
          <p:cNvPicPr>
            <a:picLocks noChangeAspect="1"/>
          </p:cNvPicPr>
          <p:nvPr/>
        </p:nvPicPr>
        <p:blipFill>
          <a:blip r:embed="rId2"/>
          <a:stretch>
            <a:fillRect/>
          </a:stretch>
        </p:blipFill>
        <p:spPr>
          <a:xfrm>
            <a:off x="844973" y="3952639"/>
            <a:ext cx="10469056" cy="1514672"/>
          </a:xfrm>
          <a:prstGeom prst="rect">
            <a:avLst/>
          </a:prstGeom>
        </p:spPr>
      </p:pic>
    </p:spTree>
    <p:extLst>
      <p:ext uri="{BB962C8B-B14F-4D97-AF65-F5344CB8AC3E}">
        <p14:creationId xmlns:p14="http://schemas.microsoft.com/office/powerpoint/2010/main" val="724838981"/>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Apportionment investigation: </a:t>
            </a:r>
            <a:r>
              <a:rPr lang="en-US" dirty="0" smtClean="0"/>
              <a:t>Step 2</a:t>
            </a:r>
            <a:endParaRPr lang="en-US" dirty="0"/>
          </a:p>
        </p:txBody>
      </p:sp>
      <p:sp>
        <p:nvSpPr>
          <p:cNvPr id="5" name="Content Placeholder 4"/>
          <p:cNvSpPr>
            <a:spLocks noGrp="1"/>
          </p:cNvSpPr>
          <p:nvPr>
            <p:ph idx="4294967295"/>
          </p:nvPr>
        </p:nvSpPr>
        <p:spPr>
          <a:xfrm>
            <a:off x="0" y="1473411"/>
            <a:ext cx="11440160" cy="4351338"/>
          </a:xfrm>
          <a:prstGeom prst="rect">
            <a:avLst/>
          </a:prstGeom>
        </p:spPr>
        <p:txBody>
          <a:bodyPr>
            <a:normAutofit/>
          </a:bodyPr>
          <a:lstStyle/>
          <a:p>
            <a:r>
              <a:rPr lang="en-US" sz="2800" dirty="0" smtClean="0"/>
              <a:t>Factorial design of 2 </a:t>
            </a:r>
            <a:r>
              <a:rPr lang="en-US" sz="2800" dirty="0" err="1" smtClean="0"/>
              <a:t>PE:q</a:t>
            </a:r>
            <a:r>
              <a:rPr lang="en-US" sz="2800" dirty="0" smtClean="0"/>
              <a:t> cases from step 1 x 3 uncertainty cases (trawl only, longline only, trawl &amp; longline)</a:t>
            </a:r>
          </a:p>
          <a:p>
            <a:r>
              <a:rPr lang="en-US" sz="2800" dirty="0"/>
              <a:t>Results in 4 models that are essentially the same, in terms of AIC</a:t>
            </a:r>
          </a:p>
          <a:p>
            <a:endParaRPr lang="en-US" sz="2800" dirty="0" smtClean="0"/>
          </a:p>
        </p:txBody>
      </p:sp>
      <p:pic>
        <p:nvPicPr>
          <p:cNvPr id="6" name="Picture 5"/>
          <p:cNvPicPr>
            <a:picLocks noChangeAspect="1"/>
          </p:cNvPicPr>
          <p:nvPr/>
        </p:nvPicPr>
        <p:blipFill>
          <a:blip r:embed="rId2"/>
          <a:stretch>
            <a:fillRect/>
          </a:stretch>
        </p:blipFill>
        <p:spPr>
          <a:xfrm>
            <a:off x="136213" y="3513045"/>
            <a:ext cx="11890507" cy="2031544"/>
          </a:xfrm>
          <a:prstGeom prst="rect">
            <a:avLst/>
          </a:prstGeom>
        </p:spPr>
      </p:pic>
    </p:spTree>
    <p:extLst>
      <p:ext uri="{BB962C8B-B14F-4D97-AF65-F5344CB8AC3E}">
        <p14:creationId xmlns:p14="http://schemas.microsoft.com/office/powerpoint/2010/main" val="860714988"/>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Apportionment investigation: </a:t>
            </a:r>
            <a:r>
              <a:rPr lang="en-US" dirty="0" smtClean="0"/>
              <a:t>Comparisons</a:t>
            </a:r>
            <a:endParaRPr lang="en-US" dirty="0"/>
          </a:p>
        </p:txBody>
      </p:sp>
      <p:sp>
        <p:nvSpPr>
          <p:cNvPr id="5" name="Content Placeholder 4"/>
          <p:cNvSpPr>
            <a:spLocks noGrp="1"/>
          </p:cNvSpPr>
          <p:nvPr>
            <p:ph idx="4294967295"/>
          </p:nvPr>
        </p:nvSpPr>
        <p:spPr>
          <a:xfrm>
            <a:off x="0" y="1412452"/>
            <a:ext cx="12090400" cy="4686300"/>
          </a:xfrm>
          <a:prstGeom prst="rect">
            <a:avLst/>
          </a:prstGeom>
        </p:spPr>
        <p:txBody>
          <a:bodyPr>
            <a:normAutofit/>
          </a:bodyPr>
          <a:lstStyle/>
          <a:p>
            <a:r>
              <a:rPr lang="en-US" sz="2800" dirty="0" smtClean="0"/>
              <a:t>Comparison of apportionment in 2023, and CV in apportionment over the most recent 5 years:</a:t>
            </a:r>
          </a:p>
          <a:p>
            <a:pPr lvl="1"/>
            <a:r>
              <a:rPr lang="en-US" sz="2800" dirty="0" smtClean="0"/>
              <a:t>Incorporating LLS shifts 2023 apportionment from central by 1-3% to western/eastern</a:t>
            </a:r>
          </a:p>
          <a:p>
            <a:pPr lvl="1"/>
            <a:r>
              <a:rPr lang="en-US" sz="2800" dirty="0"/>
              <a:t>Incorporating </a:t>
            </a:r>
            <a:r>
              <a:rPr lang="en-US" sz="2800" dirty="0" smtClean="0"/>
              <a:t>LLS doubles to triples CV in apportionment</a:t>
            </a:r>
          </a:p>
        </p:txBody>
      </p:sp>
      <p:graphicFrame>
        <p:nvGraphicFramePr>
          <p:cNvPr id="7" name="Table 6"/>
          <p:cNvGraphicFramePr>
            <a:graphicFrameLocks noGrp="1"/>
          </p:cNvGraphicFramePr>
          <p:nvPr>
            <p:extLst>
              <p:ext uri="{D42A27DB-BD31-4B8C-83A1-F6EECF244321}">
                <p14:modId xmlns:p14="http://schemas.microsoft.com/office/powerpoint/2010/main" val="221363567"/>
              </p:ext>
            </p:extLst>
          </p:nvPr>
        </p:nvGraphicFramePr>
        <p:xfrm>
          <a:off x="562186" y="3656608"/>
          <a:ext cx="10966027" cy="2251710"/>
        </p:xfrm>
        <a:graphic>
          <a:graphicData uri="http://schemas.openxmlformats.org/drawingml/2006/table">
            <a:tbl>
              <a:tblPr/>
              <a:tblGrid>
                <a:gridCol w="5483014">
                  <a:extLst>
                    <a:ext uri="{9D8B030D-6E8A-4147-A177-3AD203B41FA5}">
                      <a16:colId xmlns:a16="http://schemas.microsoft.com/office/drawing/2014/main" val="2805292921"/>
                    </a:ext>
                  </a:extLst>
                </a:gridCol>
                <a:gridCol w="1186974">
                  <a:extLst>
                    <a:ext uri="{9D8B030D-6E8A-4147-A177-3AD203B41FA5}">
                      <a16:colId xmlns:a16="http://schemas.microsoft.com/office/drawing/2014/main" val="2902025442"/>
                    </a:ext>
                  </a:extLst>
                </a:gridCol>
                <a:gridCol w="782324">
                  <a:extLst>
                    <a:ext uri="{9D8B030D-6E8A-4147-A177-3AD203B41FA5}">
                      <a16:colId xmlns:a16="http://schemas.microsoft.com/office/drawing/2014/main" val="1306706829"/>
                    </a:ext>
                  </a:extLst>
                </a:gridCol>
                <a:gridCol w="1025114">
                  <a:extLst>
                    <a:ext uri="{9D8B030D-6E8A-4147-A177-3AD203B41FA5}">
                      <a16:colId xmlns:a16="http://schemas.microsoft.com/office/drawing/2014/main" val="2647183812"/>
                    </a:ext>
                  </a:extLst>
                </a:gridCol>
                <a:gridCol w="674417">
                  <a:extLst>
                    <a:ext uri="{9D8B030D-6E8A-4147-A177-3AD203B41FA5}">
                      <a16:colId xmlns:a16="http://schemas.microsoft.com/office/drawing/2014/main" val="2978632709"/>
                    </a:ext>
                  </a:extLst>
                </a:gridCol>
                <a:gridCol w="1106046">
                  <a:extLst>
                    <a:ext uri="{9D8B030D-6E8A-4147-A177-3AD203B41FA5}">
                      <a16:colId xmlns:a16="http://schemas.microsoft.com/office/drawing/2014/main" val="384906626"/>
                    </a:ext>
                  </a:extLst>
                </a:gridCol>
                <a:gridCol w="708138">
                  <a:extLst>
                    <a:ext uri="{9D8B030D-6E8A-4147-A177-3AD203B41FA5}">
                      <a16:colId xmlns:a16="http://schemas.microsoft.com/office/drawing/2014/main" val="3682668967"/>
                    </a:ext>
                  </a:extLst>
                </a:gridCol>
              </a:tblGrid>
              <a:tr h="190500">
                <a:tc>
                  <a:txBody>
                    <a:bodyPr/>
                    <a:lstStyle/>
                    <a:p>
                      <a:pPr algn="l" fontAlgn="b"/>
                      <a:r>
                        <a:rPr lang="en-US" sz="2400" b="0" i="0" u="none" strike="noStrike">
                          <a:solidFill>
                            <a:srgbClr val="000000"/>
                          </a:solidFill>
                          <a:effectLst/>
                          <a:latin typeface="Calibri" panose="020F0502020204030204" pitchFamily="34" charset="0"/>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panose="020F0502020204030204" pitchFamily="34" charset="0"/>
                        </a:rPr>
                        <a:t>western</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w_cv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central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c_cv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eastern</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err="1">
                          <a:solidFill>
                            <a:srgbClr val="000000"/>
                          </a:solidFill>
                          <a:effectLst/>
                          <a:latin typeface="Calibri" panose="020F0502020204030204" pitchFamily="34" charset="0"/>
                        </a:rPr>
                        <a:t>e_cv</a:t>
                      </a:r>
                      <a:endParaRPr lang="en-US" sz="24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571571"/>
                  </a:ext>
                </a:extLst>
              </a:tr>
              <a:tr h="190500">
                <a:tc>
                  <a:txBody>
                    <a:bodyPr/>
                    <a:lstStyle/>
                    <a:p>
                      <a:pPr algn="l" fontAlgn="b"/>
                      <a:r>
                        <a:rPr lang="en-US" sz="2400" b="0" i="0" u="none" strike="noStrike">
                          <a:solidFill>
                            <a:srgbClr val="000000"/>
                          </a:solidFill>
                          <a:effectLst/>
                          <a:latin typeface="Calibri" panose="020F0502020204030204" pitchFamily="34" charset="0"/>
                        </a:rPr>
                        <a:t>pcod trawl survey</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27%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64%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Calibri" panose="020F0502020204030204" pitchFamily="34" charset="0"/>
                        </a:rPr>
                        <a:t>11%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009874865"/>
                  </a:ext>
                </a:extLst>
              </a:tr>
              <a:tr h="190500">
                <a:tc>
                  <a:txBody>
                    <a:bodyPr/>
                    <a:lstStyle/>
                    <a:p>
                      <a:pPr algn="l" fontAlgn="b"/>
                      <a:r>
                        <a:rPr lang="en-US" sz="2400" b="0" i="0" u="none" strike="noStrike">
                          <a:solidFill>
                            <a:srgbClr val="000000"/>
                          </a:solidFill>
                          <a:effectLst/>
                          <a:latin typeface="Calibri" panose="020F0502020204030204" pitchFamily="34" charset="0"/>
                        </a:rPr>
                        <a:t>pcod multi survey, extra ll cv; pe1q3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28%</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63%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17%</a:t>
                      </a:r>
                    </a:p>
                  </a:txBody>
                  <a:tcPr marL="9525" marR="9525" marT="9525" marB="0" anchor="b">
                    <a:lnL>
                      <a:noFill/>
                    </a:lnL>
                    <a:lnR>
                      <a:noFill/>
                    </a:lnR>
                    <a:lnT>
                      <a:noFill/>
                    </a:lnT>
                    <a:lnB>
                      <a:noFill/>
                    </a:lnB>
                  </a:tcPr>
                </a:tc>
                <a:extLst>
                  <a:ext uri="{0D108BD9-81ED-4DB2-BD59-A6C34878D82A}">
                    <a16:rowId xmlns:a16="http://schemas.microsoft.com/office/drawing/2014/main" val="1360488926"/>
                  </a:ext>
                </a:extLst>
              </a:tr>
              <a:tr h="190500">
                <a:tc>
                  <a:txBody>
                    <a:bodyPr/>
                    <a:lstStyle/>
                    <a:p>
                      <a:pPr algn="l" fontAlgn="b"/>
                      <a:r>
                        <a:rPr lang="en-US" sz="2400" b="0" i="0" u="none" strike="noStrike">
                          <a:solidFill>
                            <a:srgbClr val="000000"/>
                          </a:solidFill>
                          <a:effectLst/>
                          <a:latin typeface="Calibri" panose="020F0502020204030204" pitchFamily="34" charset="0"/>
                        </a:rPr>
                        <a:t>pcod multi survey, extra twl cv; pe1q3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Calibri" panose="020F0502020204030204" pitchFamily="34" charset="0"/>
                        </a:rPr>
                        <a:t>21%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60%</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15%</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26%</a:t>
                      </a:r>
                    </a:p>
                  </a:txBody>
                  <a:tcPr marL="9525" marR="9525" marT="9525" marB="0" anchor="b">
                    <a:lnL>
                      <a:noFill/>
                    </a:lnL>
                    <a:lnR>
                      <a:noFill/>
                    </a:lnR>
                    <a:lnT>
                      <a:noFill/>
                    </a:lnT>
                    <a:lnB>
                      <a:noFill/>
                    </a:lnB>
                  </a:tcPr>
                </a:tc>
                <a:extLst>
                  <a:ext uri="{0D108BD9-81ED-4DB2-BD59-A6C34878D82A}">
                    <a16:rowId xmlns:a16="http://schemas.microsoft.com/office/drawing/2014/main" val="3116156423"/>
                  </a:ext>
                </a:extLst>
              </a:tr>
              <a:tr h="190500">
                <a:tc>
                  <a:txBody>
                    <a:bodyPr/>
                    <a:lstStyle/>
                    <a:p>
                      <a:pPr algn="l" fontAlgn="b"/>
                      <a:r>
                        <a:rPr lang="en-US" sz="2400" b="0" i="0" u="none" strike="noStrike">
                          <a:solidFill>
                            <a:srgbClr val="000000"/>
                          </a:solidFill>
                          <a:effectLst/>
                          <a:latin typeface="Calibri" panose="020F0502020204030204" pitchFamily="34" charset="0"/>
                        </a:rPr>
                        <a:t>pcod multi survey, extra twl &amp; ll cv; pe1q3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29%</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15%</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60%</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Calibri" panose="020F0502020204030204" pitchFamily="34" charset="0"/>
                        </a:rPr>
                        <a:t>23%</a:t>
                      </a:r>
                    </a:p>
                  </a:txBody>
                  <a:tcPr marL="9525" marR="9525" marT="9525" marB="0" anchor="b">
                    <a:lnL>
                      <a:noFill/>
                    </a:lnL>
                    <a:lnR>
                      <a:noFill/>
                    </a:lnR>
                    <a:lnT>
                      <a:noFill/>
                    </a:lnT>
                    <a:lnB>
                      <a:noFill/>
                    </a:lnB>
                  </a:tcPr>
                </a:tc>
                <a:extLst>
                  <a:ext uri="{0D108BD9-81ED-4DB2-BD59-A6C34878D82A}">
                    <a16:rowId xmlns:a16="http://schemas.microsoft.com/office/drawing/2014/main" val="1764689278"/>
                  </a:ext>
                </a:extLst>
              </a:tr>
              <a:tr h="190500">
                <a:tc>
                  <a:txBody>
                    <a:bodyPr/>
                    <a:lstStyle/>
                    <a:p>
                      <a:pPr algn="l" fontAlgn="b"/>
                      <a:r>
                        <a:rPr lang="en-US" sz="2400" b="0" i="0" u="none" strike="noStrike">
                          <a:solidFill>
                            <a:srgbClr val="000000"/>
                          </a:solidFill>
                          <a:effectLst/>
                          <a:latin typeface="Calibri" panose="020F0502020204030204" pitchFamily="34" charset="0"/>
                        </a:rPr>
                        <a:t>pcod multi survey, extra ll cv; pe3q3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27%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11%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63%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Calibri" panose="020F0502020204030204" pitchFamily="34" charset="0"/>
                        </a:rPr>
                        <a:t>19%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749780"/>
                  </a:ext>
                </a:extLst>
              </a:tr>
            </a:tbl>
          </a:graphicData>
        </a:graphic>
      </p:graphicFrame>
    </p:spTree>
    <p:extLst>
      <p:ext uri="{BB962C8B-B14F-4D97-AF65-F5344CB8AC3E}">
        <p14:creationId xmlns:p14="http://schemas.microsoft.com/office/powerpoint/2010/main" val="56529186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Input data file changes</a:t>
            </a:r>
            <a:endParaRPr lang="en-US" dirty="0"/>
          </a:p>
        </p:txBody>
      </p:sp>
      <p:sp>
        <p:nvSpPr>
          <p:cNvPr id="5" name="Content Placeholder 4"/>
          <p:cNvSpPr>
            <a:spLocks noGrp="1"/>
          </p:cNvSpPr>
          <p:nvPr>
            <p:ph idx="4294967295"/>
          </p:nvPr>
        </p:nvSpPr>
        <p:spPr>
          <a:xfrm>
            <a:off x="0" y="1543839"/>
            <a:ext cx="6048375" cy="4351338"/>
          </a:xfrm>
          <a:prstGeom prst="rect">
            <a:avLst/>
          </a:prstGeom>
        </p:spPr>
        <p:txBody>
          <a:bodyPr>
            <a:normAutofit/>
          </a:bodyPr>
          <a:lstStyle/>
          <a:p>
            <a:r>
              <a:rPr lang="en-US" sz="2800" dirty="0"/>
              <a:t>7</a:t>
            </a:r>
            <a:r>
              <a:rPr lang="en-US" sz="2800" dirty="0" smtClean="0"/>
              <a:t> changes recommended: denoted as </a:t>
            </a:r>
            <a:r>
              <a:rPr lang="en-US" sz="2800" b="1" u="sng" dirty="0" smtClean="0">
                <a:solidFill>
                  <a:schemeClr val="accent1">
                    <a:lumMod val="75000"/>
                  </a:schemeClr>
                </a:solidFill>
              </a:rPr>
              <a:t>2019.1c.#</a:t>
            </a:r>
          </a:p>
          <a:p>
            <a:r>
              <a:rPr lang="en-US" sz="2800" dirty="0" smtClean="0"/>
              <a:t>All added 1 at a time to model 2019.1b to evaluate sensitivity of model to each change individually</a:t>
            </a:r>
          </a:p>
          <a:p>
            <a:r>
              <a:rPr lang="en-US" sz="2800" dirty="0" smtClean="0"/>
              <a:t>BLUF: no substantial changes to trend, but will end up with shift in SSB</a:t>
            </a:r>
          </a:p>
        </p:txBody>
      </p:sp>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2163" y="1433504"/>
            <a:ext cx="5943612" cy="4572009"/>
          </a:xfrm>
          <a:prstGeom prst="rect">
            <a:avLst/>
          </a:prstGeom>
        </p:spPr>
      </p:pic>
    </p:spTree>
    <p:extLst>
      <p:ext uri="{BB962C8B-B14F-4D97-AF65-F5344CB8AC3E}">
        <p14:creationId xmlns:p14="http://schemas.microsoft.com/office/powerpoint/2010/main" val="86667316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Apportionment investigation: </a:t>
            </a:r>
            <a:r>
              <a:rPr lang="en-US" dirty="0" smtClean="0"/>
              <a:t>Discussion</a:t>
            </a:r>
            <a:endParaRPr lang="en-US" dirty="0"/>
          </a:p>
        </p:txBody>
      </p:sp>
      <p:sp>
        <p:nvSpPr>
          <p:cNvPr id="5" name="Content Placeholder 4"/>
          <p:cNvSpPr>
            <a:spLocks noGrp="1"/>
          </p:cNvSpPr>
          <p:nvPr>
            <p:ph idx="4294967295"/>
          </p:nvPr>
        </p:nvSpPr>
        <p:spPr>
          <a:xfrm>
            <a:off x="-1" y="1577975"/>
            <a:ext cx="10986347" cy="4686300"/>
          </a:xfrm>
          <a:prstGeom prst="rect">
            <a:avLst/>
          </a:prstGeom>
        </p:spPr>
        <p:txBody>
          <a:bodyPr>
            <a:normAutofit/>
          </a:bodyPr>
          <a:lstStyle/>
          <a:p>
            <a:r>
              <a:rPr lang="en-US" sz="2800" b="1" u="sng" dirty="0" smtClean="0">
                <a:solidFill>
                  <a:schemeClr val="accent2">
                    <a:lumMod val="75000"/>
                  </a:schemeClr>
                </a:solidFill>
              </a:rPr>
              <a:t>Recommend</a:t>
            </a:r>
            <a:r>
              <a:rPr lang="en-US" sz="2800" dirty="0" smtClean="0"/>
              <a:t>: </a:t>
            </a:r>
            <a:r>
              <a:rPr lang="en-US" sz="2800" dirty="0" smtClean="0"/>
              <a:t>wait to use REMA until:</a:t>
            </a:r>
          </a:p>
          <a:p>
            <a:pPr lvl="1"/>
            <a:r>
              <a:rPr lang="en-US" sz="2800" dirty="0" smtClean="0"/>
              <a:t>Environmental link option developed in REMA – we hypothesize that the variability in apportionment that increases with the incorporation of the LLS may be reduced when environmental link used</a:t>
            </a:r>
          </a:p>
          <a:p>
            <a:pPr lvl="1"/>
            <a:r>
              <a:rPr lang="en-US" sz="2800" dirty="0" smtClean="0"/>
              <a:t>Environmental link developed at sub-region scale</a:t>
            </a:r>
          </a:p>
          <a:p>
            <a:pPr lvl="2"/>
            <a:r>
              <a:rPr lang="en-US" sz="2800" dirty="0"/>
              <a:t>Working on environmental index, will be looking towards region indices to potentially be used in apportionment</a:t>
            </a:r>
          </a:p>
          <a:p>
            <a:pPr lvl="2"/>
            <a:r>
              <a:rPr lang="en-US" sz="2800" dirty="0"/>
              <a:t>Survey timing is slightly different in each region, whether/if this results in different environmental conditions by region remains to be </a:t>
            </a:r>
            <a:r>
              <a:rPr lang="en-US" sz="2800" dirty="0" smtClean="0"/>
              <a:t>seen</a:t>
            </a:r>
            <a:endParaRPr lang="en-US" sz="2800" dirty="0"/>
          </a:p>
        </p:txBody>
      </p:sp>
    </p:spTree>
    <p:extLst>
      <p:ext uri="{BB962C8B-B14F-4D97-AF65-F5344CB8AC3E}">
        <p14:creationId xmlns:p14="http://schemas.microsoft.com/office/powerpoint/2010/main" val="145556609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Apportionment investigation</a:t>
            </a:r>
            <a:endParaRPr lang="en-US" dirty="0"/>
          </a:p>
        </p:txBody>
      </p:sp>
      <p:sp>
        <p:nvSpPr>
          <p:cNvPr id="5" name="Content Placeholder 4"/>
          <p:cNvSpPr>
            <a:spLocks noGrp="1"/>
          </p:cNvSpPr>
          <p:nvPr>
            <p:ph idx="4294967295"/>
          </p:nvPr>
        </p:nvSpPr>
        <p:spPr>
          <a:xfrm>
            <a:off x="838200" y="2176846"/>
            <a:ext cx="10515600" cy="2504308"/>
          </a:xfrm>
          <a:prstGeom prst="rect">
            <a:avLst/>
          </a:prstGeom>
        </p:spPr>
        <p:txBody>
          <a:bodyPr>
            <a:noAutofit/>
          </a:bodyPr>
          <a:lstStyle/>
          <a:p>
            <a:pPr marL="0" indent="0" algn="ctr">
              <a:buNone/>
            </a:pPr>
            <a:r>
              <a:rPr lang="en-US" sz="2800" i="1" dirty="0">
                <a:solidFill>
                  <a:schemeClr val="bg2">
                    <a:lumMod val="90000"/>
                  </a:schemeClr>
                </a:solidFill>
              </a:rPr>
              <a:t>The SSC reiterates its encouragement for the authors to consider whether information from the </a:t>
            </a:r>
            <a:r>
              <a:rPr lang="en-US" sz="2800" b="1" i="1" dirty="0"/>
              <a:t>IPHC setline survey </a:t>
            </a:r>
            <a:r>
              <a:rPr lang="en-US" sz="2800" i="1" dirty="0">
                <a:solidFill>
                  <a:schemeClr val="bg2">
                    <a:lumMod val="90000"/>
                  </a:schemeClr>
                </a:solidFill>
              </a:rPr>
              <a:t>and </a:t>
            </a:r>
            <a:r>
              <a:rPr lang="en-US" sz="2800" i="1" dirty="0">
                <a:solidFill>
                  <a:schemeClr val="bg2">
                    <a:lumMod val="90000"/>
                  </a:schemeClr>
                </a:solidFill>
              </a:rPr>
              <a:t>NMFS longline survey, </a:t>
            </a:r>
            <a:r>
              <a:rPr lang="en-US" sz="2800" i="1" dirty="0">
                <a:solidFill>
                  <a:schemeClr val="bg2">
                    <a:lumMod val="90000"/>
                  </a:schemeClr>
                </a:solidFill>
              </a:rPr>
              <a:t>alongside the NMFS bottom trawl survey, may provide a superior basis for apportionment recommendations, perhaps through the use of an integrated spatiotemporal model </a:t>
            </a:r>
            <a:r>
              <a:rPr lang="en-US" sz="2800" i="1" dirty="0">
                <a:solidFill>
                  <a:schemeClr val="bg2">
                    <a:lumMod val="90000"/>
                  </a:schemeClr>
                </a:solidFill>
              </a:rPr>
              <a:t>or a multi-survey random effects model</a:t>
            </a:r>
            <a:r>
              <a:rPr lang="en-US" sz="2800" i="1" dirty="0">
                <a:solidFill>
                  <a:schemeClr val="bg2">
                    <a:lumMod val="90000"/>
                  </a:schemeClr>
                </a:solidFill>
              </a:rPr>
              <a:t>.</a:t>
            </a:r>
          </a:p>
        </p:txBody>
      </p:sp>
    </p:spTree>
    <p:extLst>
      <p:ext uri="{BB962C8B-B14F-4D97-AF65-F5344CB8AC3E}">
        <p14:creationId xmlns:p14="http://schemas.microsoft.com/office/powerpoint/2010/main" val="88407162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Apportionment investigation: </a:t>
            </a:r>
            <a:r>
              <a:rPr lang="en-US" dirty="0" smtClean="0"/>
              <a:t>Discussion</a:t>
            </a:r>
            <a:endParaRPr lang="en-US" dirty="0"/>
          </a:p>
        </p:txBody>
      </p:sp>
      <p:sp>
        <p:nvSpPr>
          <p:cNvPr id="5" name="Content Placeholder 4"/>
          <p:cNvSpPr>
            <a:spLocks noGrp="1"/>
          </p:cNvSpPr>
          <p:nvPr>
            <p:ph idx="4294967295"/>
          </p:nvPr>
        </p:nvSpPr>
        <p:spPr>
          <a:xfrm>
            <a:off x="-1" y="1246081"/>
            <a:ext cx="11684001" cy="5135563"/>
          </a:xfrm>
          <a:prstGeom prst="rect">
            <a:avLst/>
          </a:prstGeom>
        </p:spPr>
        <p:txBody>
          <a:bodyPr>
            <a:noAutofit/>
          </a:bodyPr>
          <a:lstStyle/>
          <a:p>
            <a:r>
              <a:rPr lang="en-US" sz="2800" dirty="0" smtClean="0"/>
              <a:t>Other indices: IPHC FISS</a:t>
            </a:r>
          </a:p>
          <a:p>
            <a:pPr lvl="1"/>
            <a:r>
              <a:rPr lang="en-US" sz="2800" dirty="0" smtClean="0"/>
              <a:t>Has always been a promising additional index for apportionment (and assessment), </a:t>
            </a:r>
            <a:r>
              <a:rPr lang="en-US" sz="2800" dirty="0" smtClean="0"/>
              <a:t>but…</a:t>
            </a:r>
          </a:p>
          <a:p>
            <a:pPr lvl="1"/>
            <a:endParaRPr lang="en-US" sz="2800" dirty="0"/>
          </a:p>
          <a:p>
            <a:pPr lvl="1"/>
            <a:endParaRPr lang="en-US" sz="2800" dirty="0" smtClean="0"/>
          </a:p>
          <a:p>
            <a:pPr lvl="1"/>
            <a:endParaRPr lang="en-US" sz="2800" dirty="0"/>
          </a:p>
          <a:p>
            <a:pPr lvl="1"/>
            <a:endParaRPr lang="en-US" sz="2800" dirty="0" smtClean="0"/>
          </a:p>
          <a:p>
            <a:pPr lvl="1"/>
            <a:endParaRPr lang="en-US" sz="2800" dirty="0"/>
          </a:p>
          <a:p>
            <a:pPr marL="274314" lvl="1" indent="0">
              <a:buNone/>
            </a:pPr>
            <a:endParaRPr lang="en-US" sz="2800" dirty="0" smtClean="0"/>
          </a:p>
          <a:p>
            <a:r>
              <a:rPr lang="en-US" sz="2800" b="1" u="sng" dirty="0" smtClean="0">
                <a:solidFill>
                  <a:schemeClr val="accent2">
                    <a:lumMod val="75000"/>
                  </a:schemeClr>
                </a:solidFill>
              </a:rPr>
              <a:t>Recommend:</a:t>
            </a:r>
            <a:r>
              <a:rPr lang="en-US" sz="2800" b="1" dirty="0" smtClean="0">
                <a:solidFill>
                  <a:schemeClr val="accent6">
                    <a:lumMod val="75000"/>
                  </a:schemeClr>
                </a:solidFill>
              </a:rPr>
              <a:t> </a:t>
            </a:r>
            <a:r>
              <a:rPr lang="en-US" sz="2800" dirty="0" smtClean="0"/>
              <a:t>wait and see</a:t>
            </a:r>
            <a:endParaRPr lang="en-US" sz="2800" dirty="0" smtClean="0"/>
          </a:p>
        </p:txBody>
      </p:sp>
      <p:pic>
        <p:nvPicPr>
          <p:cNvPr id="2" name="Picture 1"/>
          <p:cNvPicPr>
            <a:picLocks noChangeAspect="1"/>
          </p:cNvPicPr>
          <p:nvPr/>
        </p:nvPicPr>
        <p:blipFill>
          <a:blip r:embed="rId2"/>
          <a:stretch>
            <a:fillRect/>
          </a:stretch>
        </p:blipFill>
        <p:spPr>
          <a:xfrm>
            <a:off x="171566" y="2620936"/>
            <a:ext cx="3769182" cy="2662883"/>
          </a:xfrm>
          <a:prstGeom prst="rect">
            <a:avLst/>
          </a:prstGeom>
        </p:spPr>
      </p:pic>
      <p:pic>
        <p:nvPicPr>
          <p:cNvPr id="3" name="Picture 2"/>
          <p:cNvPicPr>
            <a:picLocks noChangeAspect="1"/>
          </p:cNvPicPr>
          <p:nvPr/>
        </p:nvPicPr>
        <p:blipFill>
          <a:blip r:embed="rId3"/>
          <a:stretch>
            <a:fillRect/>
          </a:stretch>
        </p:blipFill>
        <p:spPr>
          <a:xfrm>
            <a:off x="4041779" y="2620936"/>
            <a:ext cx="3713250" cy="268047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7984272" y="2620936"/>
            <a:ext cx="3849292" cy="2680479"/>
          </a:xfrm>
          <a:prstGeom prst="rect">
            <a:avLst/>
          </a:prstGeom>
        </p:spPr>
      </p:pic>
      <p:sp>
        <p:nvSpPr>
          <p:cNvPr id="7" name="Right Arrow 6"/>
          <p:cNvSpPr/>
          <p:nvPr/>
        </p:nvSpPr>
        <p:spPr>
          <a:xfrm>
            <a:off x="3706612" y="3786433"/>
            <a:ext cx="630195" cy="44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7669175" y="3961176"/>
            <a:ext cx="630195" cy="44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58494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Apportionment investigation</a:t>
            </a:r>
            <a:endParaRPr lang="en-US" dirty="0"/>
          </a:p>
        </p:txBody>
      </p:sp>
      <p:sp>
        <p:nvSpPr>
          <p:cNvPr id="5" name="Content Placeholder 4"/>
          <p:cNvSpPr>
            <a:spLocks noGrp="1"/>
          </p:cNvSpPr>
          <p:nvPr>
            <p:ph idx="4294967295"/>
          </p:nvPr>
        </p:nvSpPr>
        <p:spPr>
          <a:xfrm>
            <a:off x="777240" y="1607104"/>
            <a:ext cx="10515600" cy="3405161"/>
          </a:xfrm>
          <a:prstGeom prst="rect">
            <a:avLst/>
          </a:prstGeom>
        </p:spPr>
        <p:txBody>
          <a:bodyPr>
            <a:noAutofit/>
          </a:bodyPr>
          <a:lstStyle/>
          <a:p>
            <a:pPr marL="0" indent="0" algn="ctr">
              <a:buNone/>
            </a:pPr>
            <a:r>
              <a:rPr lang="en-US" sz="2800" i="1" dirty="0">
                <a:solidFill>
                  <a:schemeClr val="bg2">
                    <a:lumMod val="90000"/>
                  </a:schemeClr>
                </a:solidFill>
              </a:rPr>
              <a:t>The SSC reiterates its encouragement for the authors to consider whether information from the </a:t>
            </a:r>
            <a:r>
              <a:rPr lang="en-US" sz="2800" i="1" dirty="0">
                <a:solidFill>
                  <a:schemeClr val="bg2">
                    <a:lumMod val="90000"/>
                  </a:schemeClr>
                </a:solidFill>
              </a:rPr>
              <a:t>IPHC </a:t>
            </a:r>
            <a:r>
              <a:rPr lang="en-US" sz="2800" i="1" dirty="0">
                <a:solidFill>
                  <a:schemeClr val="bg2">
                    <a:lumMod val="90000"/>
                  </a:schemeClr>
                </a:solidFill>
              </a:rPr>
              <a:t>setline survey </a:t>
            </a:r>
            <a:r>
              <a:rPr lang="en-US" sz="2800" i="1" dirty="0">
                <a:solidFill>
                  <a:schemeClr val="bg2">
                    <a:lumMod val="90000"/>
                  </a:schemeClr>
                </a:solidFill>
              </a:rPr>
              <a:t>and</a:t>
            </a:r>
            <a:r>
              <a:rPr lang="en-US" sz="2800" i="1" dirty="0" smtClean="0">
                <a:solidFill>
                  <a:schemeClr val="bg2">
                    <a:lumMod val="90000"/>
                  </a:schemeClr>
                </a:solidFill>
              </a:rPr>
              <a:t> </a:t>
            </a:r>
            <a:r>
              <a:rPr lang="en-US" sz="2800" i="1" dirty="0" smtClean="0">
                <a:solidFill>
                  <a:schemeClr val="bg2">
                    <a:lumMod val="90000"/>
                  </a:schemeClr>
                </a:solidFill>
              </a:rPr>
              <a:t>NMFS </a:t>
            </a:r>
            <a:r>
              <a:rPr lang="en-US" sz="2800" i="1" dirty="0">
                <a:solidFill>
                  <a:schemeClr val="bg2">
                    <a:lumMod val="90000"/>
                  </a:schemeClr>
                </a:solidFill>
              </a:rPr>
              <a:t>longline survey, </a:t>
            </a:r>
            <a:r>
              <a:rPr lang="en-US" sz="2800" i="1" dirty="0">
                <a:solidFill>
                  <a:schemeClr val="bg2">
                    <a:lumMod val="90000"/>
                  </a:schemeClr>
                </a:solidFill>
              </a:rPr>
              <a:t>alongside the NMFS bottom trawl survey, may provide a superior basis for apportionment recommendations, perhaps through the use of </a:t>
            </a:r>
            <a:r>
              <a:rPr lang="en-US" sz="2800" b="1" i="1" dirty="0"/>
              <a:t>an integrated spatiotemporal model</a:t>
            </a:r>
            <a:r>
              <a:rPr lang="en-US" sz="2800" i="1" dirty="0">
                <a:solidFill>
                  <a:schemeClr val="tx2">
                    <a:lumMod val="20000"/>
                    <a:lumOff val="80000"/>
                  </a:schemeClr>
                </a:solidFill>
              </a:rPr>
              <a:t> </a:t>
            </a:r>
            <a:r>
              <a:rPr lang="en-US" sz="2800" i="1" dirty="0">
                <a:solidFill>
                  <a:schemeClr val="bg2">
                    <a:lumMod val="90000"/>
                  </a:schemeClr>
                </a:solidFill>
              </a:rPr>
              <a:t>or a multi-survey random effects model</a:t>
            </a:r>
            <a:r>
              <a:rPr lang="en-US" sz="2800" i="1" dirty="0" smtClean="0">
                <a:solidFill>
                  <a:schemeClr val="bg2">
                    <a:lumMod val="90000"/>
                  </a:schemeClr>
                </a:solidFill>
              </a:rPr>
              <a:t>.</a:t>
            </a:r>
          </a:p>
          <a:p>
            <a:pPr marL="0" indent="0">
              <a:buNone/>
            </a:pPr>
            <a:endParaRPr lang="en-US" sz="2800" i="1" dirty="0">
              <a:solidFill>
                <a:schemeClr val="tx2">
                  <a:lumMod val="20000"/>
                  <a:lumOff val="80000"/>
                </a:schemeClr>
              </a:solidFill>
            </a:endParaRPr>
          </a:p>
          <a:p>
            <a:pPr marL="0" indent="0">
              <a:buNone/>
            </a:pPr>
            <a:r>
              <a:rPr lang="en-US" sz="2800" dirty="0"/>
              <a:t>Will continue to monitor progress in using VAST for apportionment and multi-survey integration</a:t>
            </a:r>
            <a:endParaRPr lang="en-US" sz="2800" i="1" dirty="0">
              <a:solidFill>
                <a:schemeClr val="tx2">
                  <a:lumMod val="20000"/>
                  <a:lumOff val="80000"/>
                </a:schemeClr>
              </a:solidFill>
            </a:endParaRPr>
          </a:p>
        </p:txBody>
      </p:sp>
    </p:spTree>
    <p:extLst>
      <p:ext uri="{BB962C8B-B14F-4D97-AF65-F5344CB8AC3E}">
        <p14:creationId xmlns:p14="http://schemas.microsoft.com/office/powerpoint/2010/main" val="1261581959"/>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Trawl and longline survey selectivity</a:t>
            </a:r>
          </a:p>
        </p:txBody>
      </p:sp>
      <p:sp>
        <p:nvSpPr>
          <p:cNvPr id="5" name="Content Placeholder 4"/>
          <p:cNvSpPr>
            <a:spLocks noGrp="1"/>
          </p:cNvSpPr>
          <p:nvPr>
            <p:ph idx="4294967295"/>
          </p:nvPr>
        </p:nvSpPr>
        <p:spPr>
          <a:xfrm>
            <a:off x="838200" y="1412452"/>
            <a:ext cx="10515600" cy="4351338"/>
          </a:xfrm>
          <a:prstGeom prst="rect">
            <a:avLst/>
          </a:prstGeom>
        </p:spPr>
        <p:txBody>
          <a:bodyPr>
            <a:noAutofit/>
          </a:bodyPr>
          <a:lstStyle/>
          <a:p>
            <a:pPr marL="0" indent="0" algn="ctr">
              <a:buNone/>
            </a:pPr>
            <a:r>
              <a:rPr lang="en-US" sz="2400" i="1" dirty="0"/>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sz="2400" i="1" dirty="0" smtClean="0"/>
          </a:p>
        </p:txBody>
      </p:sp>
    </p:spTree>
    <p:extLst>
      <p:ext uri="{BB962C8B-B14F-4D97-AF65-F5344CB8AC3E}">
        <p14:creationId xmlns:p14="http://schemas.microsoft.com/office/powerpoint/2010/main" val="167819147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Trawl and longline survey selectivity</a:t>
            </a:r>
          </a:p>
        </p:txBody>
      </p:sp>
      <p:sp>
        <p:nvSpPr>
          <p:cNvPr id="5" name="Content Placeholder 4"/>
          <p:cNvSpPr>
            <a:spLocks noGrp="1"/>
          </p:cNvSpPr>
          <p:nvPr>
            <p:ph idx="4294967295"/>
          </p:nvPr>
        </p:nvSpPr>
        <p:spPr>
          <a:xfrm>
            <a:off x="838200" y="1412452"/>
            <a:ext cx="10515600" cy="4351338"/>
          </a:xfrm>
          <a:prstGeom prst="rect">
            <a:avLst/>
          </a:prstGeom>
        </p:spPr>
        <p:txBody>
          <a:bodyPr>
            <a:noAutofit/>
          </a:bodyPr>
          <a:lstStyle/>
          <a:p>
            <a:pPr marL="0" indent="0" algn="ctr">
              <a:buNone/>
            </a:pPr>
            <a:r>
              <a:rPr lang="en-US" sz="2400" i="1" dirty="0"/>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a:t>
            </a:r>
            <a:r>
              <a:rPr lang="en-US" sz="2400" i="1" dirty="0">
                <a:solidFill>
                  <a:schemeClr val="bg2">
                    <a:lumMod val="90000"/>
                  </a:schemeClr>
                </a:solidFill>
              </a:rPr>
              <a:t>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sz="2400" i="1" dirty="0" smtClean="0">
              <a:solidFill>
                <a:schemeClr val="bg2">
                  <a:lumMod val="90000"/>
                </a:schemeClr>
              </a:solidFill>
            </a:endParaRPr>
          </a:p>
        </p:txBody>
      </p:sp>
    </p:spTree>
    <p:extLst>
      <p:ext uri="{BB962C8B-B14F-4D97-AF65-F5344CB8AC3E}">
        <p14:creationId xmlns:p14="http://schemas.microsoft.com/office/powerpoint/2010/main" val="412664181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Trawl survey selectivity</a:t>
            </a:r>
            <a:endParaRPr lang="en-US" dirty="0"/>
          </a:p>
        </p:txBody>
      </p:sp>
      <p:sp>
        <p:nvSpPr>
          <p:cNvPr id="5" name="Content Placeholder 4"/>
          <p:cNvSpPr>
            <a:spLocks noGrp="1"/>
          </p:cNvSpPr>
          <p:nvPr>
            <p:ph idx="4294967295"/>
          </p:nvPr>
        </p:nvSpPr>
        <p:spPr>
          <a:xfrm>
            <a:off x="0" y="1027906"/>
            <a:ext cx="11907520" cy="4351338"/>
          </a:xfrm>
          <a:prstGeom prst="rect">
            <a:avLst/>
          </a:prstGeom>
        </p:spPr>
        <p:txBody>
          <a:bodyPr>
            <a:normAutofit/>
          </a:bodyPr>
          <a:lstStyle/>
          <a:p>
            <a:r>
              <a:rPr lang="en-US" sz="2800" dirty="0" smtClean="0"/>
              <a:t>The current time blocks used for the bottom trawl survey can be traced back to the 2014 approved model (reduced from 12 time-blocks)</a:t>
            </a:r>
          </a:p>
          <a:p>
            <a:pPr lvl="1"/>
            <a:r>
              <a:rPr lang="en-US" sz="2400" dirty="0" smtClean="0"/>
              <a:t>Pre/post 96 block represents switch from 30 to 15 min tows</a:t>
            </a:r>
          </a:p>
          <a:p>
            <a:r>
              <a:rPr lang="en-US" sz="2800" dirty="0" smtClean="0"/>
              <a:t>2016 approved model first set the current time blocks</a:t>
            </a:r>
          </a:p>
          <a:p>
            <a:pPr lvl="1"/>
            <a:r>
              <a:rPr lang="en-US" sz="2400" dirty="0" smtClean="0"/>
              <a:t>Pre/post 2006 based on improvement in model </a:t>
            </a:r>
            <a:r>
              <a:rPr lang="en-US" sz="2400" dirty="0" smtClean="0"/>
              <a:t>fit (and switched to length)</a:t>
            </a:r>
            <a:endParaRPr lang="en-US" sz="2400" dirty="0" smtClean="0"/>
          </a:p>
          <a:p>
            <a:r>
              <a:rPr lang="en-US" sz="2800" dirty="0" smtClean="0"/>
              <a:t>The 2017 approved model switch from dome-shaped selectivity in recent time blocks to asymptotic based on </a:t>
            </a:r>
            <a:r>
              <a:rPr lang="en-US" sz="2800" dirty="0" smtClean="0"/>
              <a:t>lower </a:t>
            </a:r>
            <a:r>
              <a:rPr lang="en-US" sz="2800" dirty="0" smtClean="0"/>
              <a:t>AIC</a:t>
            </a:r>
          </a:p>
        </p:txBody>
      </p:sp>
      <p:pic>
        <p:nvPicPr>
          <p:cNvPr id="2" name="Picture 1"/>
          <p:cNvPicPr>
            <a:picLocks noChangeAspect="1"/>
          </p:cNvPicPr>
          <p:nvPr/>
        </p:nvPicPr>
        <p:blipFill>
          <a:blip r:embed="rId2"/>
          <a:stretch>
            <a:fillRect/>
          </a:stretch>
        </p:blipFill>
        <p:spPr>
          <a:xfrm>
            <a:off x="0" y="4523203"/>
            <a:ext cx="2141721" cy="1556951"/>
          </a:xfrm>
          <a:prstGeom prst="rect">
            <a:avLst/>
          </a:prstGeom>
        </p:spPr>
      </p:pic>
      <p:pic>
        <p:nvPicPr>
          <p:cNvPr id="3" name="Picture 2"/>
          <p:cNvPicPr>
            <a:picLocks noChangeAspect="1"/>
          </p:cNvPicPr>
          <p:nvPr/>
        </p:nvPicPr>
        <p:blipFill>
          <a:blip r:embed="rId3"/>
          <a:stretch>
            <a:fillRect/>
          </a:stretch>
        </p:blipFill>
        <p:spPr>
          <a:xfrm>
            <a:off x="1961911" y="4469092"/>
            <a:ext cx="2215384" cy="1690688"/>
          </a:xfrm>
          <a:prstGeom prst="rect">
            <a:avLst/>
          </a:prstGeom>
        </p:spPr>
      </p:pic>
      <p:pic>
        <p:nvPicPr>
          <p:cNvPr id="6" name="Picture 5"/>
          <p:cNvPicPr>
            <a:picLocks noChangeAspect="1"/>
          </p:cNvPicPr>
          <p:nvPr/>
        </p:nvPicPr>
        <p:blipFill>
          <a:blip r:embed="rId4"/>
          <a:stretch>
            <a:fillRect/>
          </a:stretch>
        </p:blipFill>
        <p:spPr>
          <a:xfrm>
            <a:off x="4103632" y="4389466"/>
            <a:ext cx="1998086" cy="1690688"/>
          </a:xfrm>
          <a:prstGeom prst="rect">
            <a:avLst/>
          </a:prstGeom>
        </p:spPr>
      </p:pic>
      <p:pic>
        <p:nvPicPr>
          <p:cNvPr id="7" name="Picture 6"/>
          <p:cNvPicPr>
            <a:picLocks noChangeAspect="1"/>
          </p:cNvPicPr>
          <p:nvPr/>
        </p:nvPicPr>
        <p:blipFill>
          <a:blip r:embed="rId5"/>
          <a:stretch>
            <a:fillRect/>
          </a:stretch>
        </p:blipFill>
        <p:spPr>
          <a:xfrm>
            <a:off x="6139206" y="4469092"/>
            <a:ext cx="1906159" cy="1494639"/>
          </a:xfrm>
          <a:prstGeom prst="rect">
            <a:avLst/>
          </a:prstGeom>
        </p:spPr>
      </p:pic>
      <p:pic>
        <p:nvPicPr>
          <p:cNvPr id="8" name="Picture 7"/>
          <p:cNvPicPr>
            <a:picLocks noChangeAspect="1"/>
          </p:cNvPicPr>
          <p:nvPr/>
        </p:nvPicPr>
        <p:blipFill rotWithShape="1">
          <a:blip r:embed="rId6"/>
          <a:srcRect t="16424"/>
          <a:stretch/>
        </p:blipFill>
        <p:spPr>
          <a:xfrm>
            <a:off x="8131520" y="4469092"/>
            <a:ext cx="2073830" cy="1572877"/>
          </a:xfrm>
          <a:prstGeom prst="rect">
            <a:avLst/>
          </a:prstGeom>
        </p:spPr>
      </p:pic>
      <p:pic>
        <p:nvPicPr>
          <p:cNvPr id="9" name="Picture 8"/>
          <p:cNvPicPr>
            <a:picLocks noChangeAspect="1"/>
          </p:cNvPicPr>
          <p:nvPr/>
        </p:nvPicPr>
        <p:blipFill rotWithShape="1">
          <a:blip r:embed="rId7">
            <a:clrChange>
              <a:clrFrom>
                <a:srgbClr val="FFFFFF"/>
              </a:clrFrom>
              <a:clrTo>
                <a:srgbClr val="FFFFFF">
                  <a:alpha val="0"/>
                </a:srgbClr>
              </a:clrTo>
            </a:clrChange>
          </a:blip>
          <a:srcRect t="16469"/>
          <a:stretch/>
        </p:blipFill>
        <p:spPr>
          <a:xfrm>
            <a:off x="10066135" y="4446685"/>
            <a:ext cx="2126841" cy="1595284"/>
          </a:xfrm>
          <a:prstGeom prst="rect">
            <a:avLst/>
          </a:prstGeom>
        </p:spPr>
      </p:pic>
    </p:spTree>
    <p:extLst>
      <p:ext uri="{BB962C8B-B14F-4D97-AF65-F5344CB8AC3E}">
        <p14:creationId xmlns:p14="http://schemas.microsoft.com/office/powerpoint/2010/main" val="267087237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838200" y="1412452"/>
            <a:ext cx="10515600" cy="4351338"/>
          </a:xfrm>
          <a:prstGeom prst="rect">
            <a:avLst/>
          </a:prstGeom>
        </p:spPr>
        <p:txBody>
          <a:bodyPr>
            <a:noAutofit/>
          </a:bodyPr>
          <a:lstStyle/>
          <a:p>
            <a:pPr marL="0" indent="0" algn="ctr">
              <a:buNone/>
            </a:pPr>
            <a:r>
              <a:rPr lang="en-US" sz="2400" i="1" dirty="0">
                <a:solidFill>
                  <a:schemeClr val="bg2">
                    <a:lumMod val="90000"/>
                  </a:schemeClr>
                </a:solidFill>
              </a:rPr>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a:t>
            </a:r>
            <a:r>
              <a:rPr lang="en-US" sz="2400" i="1" dirty="0"/>
              <a:t>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sz="2400" i="1" dirty="0" smtClean="0"/>
          </a:p>
        </p:txBody>
      </p:sp>
    </p:spTree>
    <p:extLst>
      <p:ext uri="{BB962C8B-B14F-4D97-AF65-F5344CB8AC3E}">
        <p14:creationId xmlns:p14="http://schemas.microsoft.com/office/powerpoint/2010/main" val="40720991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0" y="1334240"/>
            <a:ext cx="7524750" cy="5032375"/>
          </a:xfrm>
          <a:prstGeom prst="rect">
            <a:avLst/>
          </a:prstGeom>
        </p:spPr>
        <p:txBody>
          <a:bodyPr>
            <a:normAutofit/>
          </a:bodyPr>
          <a:lstStyle/>
          <a:p>
            <a:r>
              <a:rPr lang="en-US" sz="2800" dirty="0" smtClean="0"/>
              <a:t>Current shape of longline survey selectivity can be traced back to the 2016 assessment in which the longline survey was first used </a:t>
            </a:r>
            <a:r>
              <a:rPr lang="en-US" sz="2800" dirty="0" smtClean="0"/>
              <a:t>(dome-shaped </a:t>
            </a:r>
            <a:r>
              <a:rPr lang="en-US" sz="2800" dirty="0" smtClean="0"/>
              <a:t>after 60ish cm</a:t>
            </a:r>
            <a:r>
              <a:rPr lang="en-US" sz="2800" dirty="0" smtClean="0"/>
              <a:t>)</a:t>
            </a:r>
          </a:p>
          <a:p>
            <a:r>
              <a:rPr lang="en-US" sz="2800" dirty="0" smtClean="0"/>
              <a:t>Primary question: is there evidence for the dome-shaped selectivity?</a:t>
            </a:r>
          </a:p>
          <a:p>
            <a:pPr lvl="1"/>
            <a:r>
              <a:rPr lang="en-US" sz="2800" dirty="0" smtClean="0"/>
              <a:t>Are larger cod deeper and smaller cod shallower?</a:t>
            </a:r>
          </a:p>
          <a:p>
            <a:pPr lvl="1"/>
            <a:r>
              <a:rPr lang="en-US" sz="2800" dirty="0" smtClean="0"/>
              <a:t>What is the longline survey overlap with cod depth distribution by size?</a:t>
            </a:r>
          </a:p>
        </p:txBody>
      </p:sp>
      <p:pic>
        <p:nvPicPr>
          <p:cNvPr id="13" name="Picture 1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4420"/>
          <a:stretch/>
        </p:blipFill>
        <p:spPr>
          <a:xfrm>
            <a:off x="7389458" y="1799274"/>
            <a:ext cx="4748356" cy="3057205"/>
          </a:xfrm>
          <a:prstGeom prst="rect">
            <a:avLst/>
          </a:prstGeom>
        </p:spPr>
      </p:pic>
    </p:spTree>
    <p:extLst>
      <p:ext uri="{BB962C8B-B14F-4D97-AF65-F5344CB8AC3E}">
        <p14:creationId xmlns:p14="http://schemas.microsoft.com/office/powerpoint/2010/main" val="237559437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3">
                    <a14:imgEffect>
                      <a14:artisticPaintBrush brushSize="7"/>
                    </a14:imgEffect>
                    <a14:imgEffect>
                      <a14:sharpenSoften amount="50000"/>
                    </a14:imgEffect>
                  </a14:imgLayer>
                </a14:imgProps>
              </a:ext>
              <a:ext uri="{28A0092B-C50C-407E-A947-70E740481C1C}">
                <a14:useLocalDpi xmlns:a14="http://schemas.microsoft.com/office/drawing/2010/main" val="0"/>
              </a:ext>
            </a:extLst>
          </a:blip>
          <a:srcRect l="42450" t="11461" r="11451" b="24155"/>
          <a:stretch/>
        </p:blipFill>
        <p:spPr>
          <a:xfrm>
            <a:off x="1414461" y="2197585"/>
            <a:ext cx="9548814" cy="3323317"/>
          </a:xfrm>
          <a:prstGeom prst="rect">
            <a:avLst/>
          </a:prstGeom>
        </p:spPr>
      </p:pic>
      <p:pic>
        <p:nvPicPr>
          <p:cNvPr id="10" name="Picture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016" y="1790655"/>
            <a:ext cx="10058617" cy="4114889"/>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0" y="1283758"/>
            <a:ext cx="10515600" cy="4351338"/>
          </a:xfrm>
          <a:prstGeom prst="rect">
            <a:avLst/>
          </a:prstGeom>
        </p:spPr>
        <p:txBody>
          <a:bodyPr>
            <a:normAutofit/>
          </a:bodyPr>
          <a:lstStyle/>
          <a:p>
            <a:r>
              <a:rPr lang="en-US" sz="2800" dirty="0" smtClean="0"/>
              <a:t>What is cod depth distribution by size?</a:t>
            </a:r>
            <a:endParaRPr lang="en-US" sz="2800" dirty="0" smtClean="0"/>
          </a:p>
        </p:txBody>
      </p:sp>
    </p:spTree>
    <p:extLst>
      <p:ext uri="{BB962C8B-B14F-4D97-AF65-F5344CB8AC3E}">
        <p14:creationId xmlns:p14="http://schemas.microsoft.com/office/powerpoint/2010/main" val="1313238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Input data file changes</a:t>
            </a:r>
            <a:endParaRPr lang="en-US" dirty="0"/>
          </a:p>
        </p:txBody>
      </p:sp>
      <p:sp>
        <p:nvSpPr>
          <p:cNvPr id="5" name="Content Placeholder 4"/>
          <p:cNvSpPr>
            <a:spLocks noGrp="1"/>
          </p:cNvSpPr>
          <p:nvPr>
            <p:ph idx="4294967295"/>
          </p:nvPr>
        </p:nvSpPr>
        <p:spPr>
          <a:xfrm>
            <a:off x="0" y="1218406"/>
            <a:ext cx="11477625" cy="4351338"/>
          </a:xfrm>
          <a:prstGeom prst="rect">
            <a:avLst/>
          </a:prstGeom>
        </p:spPr>
        <p:txBody>
          <a:bodyPr>
            <a:noAutofit/>
          </a:bodyPr>
          <a:lstStyle/>
          <a:p>
            <a:r>
              <a:rPr lang="en-US" sz="2800" dirty="0" smtClean="0"/>
              <a:t>LL survey:</a:t>
            </a:r>
          </a:p>
          <a:p>
            <a:pPr lvl="1"/>
            <a:r>
              <a:rPr lang="en-US" sz="2800" dirty="0" smtClean="0"/>
              <a:t>Log-normal computation for RPN SD hadn’t been applied (but was applied to bottom trawl survey index), now is applied – </a:t>
            </a:r>
            <a:r>
              <a:rPr lang="en-US" sz="2800" b="1" u="sng" dirty="0" smtClean="0">
                <a:solidFill>
                  <a:schemeClr val="accent1">
                    <a:lumMod val="75000"/>
                  </a:schemeClr>
                </a:solidFill>
              </a:rPr>
              <a:t>2019.1c.1</a:t>
            </a:r>
          </a:p>
          <a:p>
            <a:pPr lvl="1"/>
            <a:r>
              <a:rPr lang="en-US" sz="2800" dirty="0" smtClean="0"/>
              <a:t>Length comps off by a cm (i.e., 25 cm fish became 26 cm) – </a:t>
            </a:r>
            <a:r>
              <a:rPr lang="en-US" sz="2800" b="1" u="sng" dirty="0">
                <a:solidFill>
                  <a:schemeClr val="accent1">
                    <a:lumMod val="75000"/>
                  </a:schemeClr>
                </a:solidFill>
              </a:rPr>
              <a:t>2019.1c.2</a:t>
            </a:r>
          </a:p>
          <a:p>
            <a:pPr lvl="1"/>
            <a:r>
              <a:rPr lang="en-US" sz="2800" dirty="0" smtClean="0"/>
              <a:t>Length comps season </a:t>
            </a:r>
            <a:r>
              <a:rPr lang="en-US" sz="2800" dirty="0"/>
              <a:t>had been set at 1 (Jan), when should have been set at 7 (Jul) – </a:t>
            </a:r>
            <a:r>
              <a:rPr lang="en-US" sz="2800" b="1" u="sng" dirty="0">
                <a:solidFill>
                  <a:schemeClr val="accent1">
                    <a:lumMod val="75000"/>
                  </a:schemeClr>
                </a:solidFill>
              </a:rPr>
              <a:t>2019.1c.3</a:t>
            </a:r>
          </a:p>
          <a:p>
            <a:r>
              <a:rPr lang="en-US" sz="2800" dirty="0" smtClean="0"/>
              <a:t>Fishery length comps:</a:t>
            </a:r>
          </a:p>
          <a:p>
            <a:pPr lvl="1"/>
            <a:r>
              <a:rPr lang="en-US" sz="2800" dirty="0" smtClean="0"/>
              <a:t>ISS set at total number of hauls sampled (max 200), but filtered hauls to a certain sample size in expansion, set at number of hauls actually used </a:t>
            </a:r>
            <a:r>
              <a:rPr lang="en-US" sz="2800" dirty="0"/>
              <a:t>in </a:t>
            </a:r>
            <a:r>
              <a:rPr lang="en-US" sz="2800" dirty="0" smtClean="0"/>
              <a:t>expansion (</a:t>
            </a:r>
            <a:r>
              <a:rPr lang="en-US" sz="2800" dirty="0"/>
              <a:t>max 200) </a:t>
            </a:r>
            <a:r>
              <a:rPr lang="en-US" sz="2800" dirty="0" smtClean="0"/>
              <a:t>– </a:t>
            </a:r>
            <a:r>
              <a:rPr lang="en-US" sz="2800" b="1" u="sng" dirty="0">
                <a:solidFill>
                  <a:schemeClr val="accent1">
                    <a:lumMod val="75000"/>
                  </a:schemeClr>
                </a:solidFill>
              </a:rPr>
              <a:t>2019.1c.4</a:t>
            </a:r>
          </a:p>
        </p:txBody>
      </p:sp>
    </p:spTree>
    <p:extLst>
      <p:ext uri="{BB962C8B-B14F-4D97-AF65-F5344CB8AC3E}">
        <p14:creationId xmlns:p14="http://schemas.microsoft.com/office/powerpoint/2010/main" val="3290418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3">
                    <a14:imgEffect>
                      <a14:artisticPaintBrush brushSize="7"/>
                    </a14:imgEffect>
                    <a14:imgEffect>
                      <a14:sharpenSoften amount="50000"/>
                    </a14:imgEffect>
                  </a14:imgLayer>
                </a14:imgProps>
              </a:ext>
              <a:ext uri="{28A0092B-C50C-407E-A947-70E740481C1C}">
                <a14:useLocalDpi xmlns:a14="http://schemas.microsoft.com/office/drawing/2010/main" val="0"/>
              </a:ext>
            </a:extLst>
          </a:blip>
          <a:srcRect l="42450" t="11461" r="11451" b="24155"/>
          <a:stretch/>
        </p:blipFill>
        <p:spPr>
          <a:xfrm>
            <a:off x="1414461" y="2097619"/>
            <a:ext cx="9663114" cy="3537478"/>
          </a:xfrm>
          <a:prstGeom prst="rect">
            <a:avLst/>
          </a:prstGeom>
        </p:spPr>
      </p:pic>
      <p:pic>
        <p:nvPicPr>
          <p:cNvPr id="2" name="Picture 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7586" y="1690688"/>
            <a:ext cx="10515827" cy="4572099"/>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0" y="1283758"/>
            <a:ext cx="10515600" cy="4351338"/>
          </a:xfrm>
          <a:prstGeom prst="rect">
            <a:avLst/>
          </a:prstGeom>
        </p:spPr>
        <p:txBody>
          <a:bodyPr>
            <a:normAutofit/>
          </a:bodyPr>
          <a:lstStyle/>
          <a:p>
            <a:r>
              <a:rPr lang="en-US" sz="2800" dirty="0" smtClean="0"/>
              <a:t>What is cod depth distribution by size?</a:t>
            </a:r>
            <a:endParaRPr lang="en-US" sz="2800" dirty="0" smtClean="0"/>
          </a:p>
        </p:txBody>
      </p:sp>
    </p:spTree>
    <p:extLst>
      <p:ext uri="{BB962C8B-B14F-4D97-AF65-F5344CB8AC3E}">
        <p14:creationId xmlns:p14="http://schemas.microsoft.com/office/powerpoint/2010/main" val="302292270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3">
                    <a14:imgEffect>
                      <a14:artisticPaintBrush brushSize="7"/>
                    </a14:imgEffect>
                    <a14:imgEffect>
                      <a14:sharpenSoften amount="50000"/>
                    </a14:imgEffect>
                  </a14:imgLayer>
                </a14:imgProps>
              </a:ext>
              <a:ext uri="{28A0092B-C50C-407E-A947-70E740481C1C}">
                <a14:useLocalDpi xmlns:a14="http://schemas.microsoft.com/office/drawing/2010/main" val="0"/>
              </a:ext>
            </a:extLst>
          </a:blip>
          <a:srcRect l="42450" t="11461" r="11451" b="24155"/>
          <a:stretch/>
        </p:blipFill>
        <p:spPr>
          <a:xfrm>
            <a:off x="1309459" y="2495550"/>
            <a:ext cx="9663114" cy="3139546"/>
          </a:xfrm>
          <a:prstGeom prst="rect">
            <a:avLst/>
          </a:prstGeom>
        </p:spPr>
      </p:pic>
      <p:pic>
        <p:nvPicPr>
          <p:cNvPr id="3" name="Picture 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1748" y="1690688"/>
            <a:ext cx="10515827" cy="4572099"/>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0" y="1283758"/>
            <a:ext cx="10515600" cy="4351338"/>
          </a:xfrm>
          <a:prstGeom prst="rect">
            <a:avLst/>
          </a:prstGeom>
        </p:spPr>
        <p:txBody>
          <a:bodyPr>
            <a:normAutofit/>
          </a:bodyPr>
          <a:lstStyle/>
          <a:p>
            <a:r>
              <a:rPr lang="en-US" sz="2800" dirty="0" smtClean="0"/>
              <a:t>What is cod depth distribution by size? </a:t>
            </a:r>
            <a:endParaRPr lang="en-US" sz="2800" dirty="0" smtClean="0"/>
          </a:p>
        </p:txBody>
      </p:sp>
    </p:spTree>
    <p:extLst>
      <p:ext uri="{BB962C8B-B14F-4D97-AF65-F5344CB8AC3E}">
        <p14:creationId xmlns:p14="http://schemas.microsoft.com/office/powerpoint/2010/main" val="17257735"/>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3">
                    <a14:imgEffect>
                      <a14:artisticPaintBrush brushSize="7"/>
                    </a14:imgEffect>
                    <a14:imgEffect>
                      <a14:sharpenSoften amount="50000"/>
                    </a14:imgEffect>
                  </a14:imgLayer>
                </a14:imgProps>
              </a:ext>
              <a:ext uri="{28A0092B-C50C-407E-A947-70E740481C1C}">
                <a14:useLocalDpi xmlns:a14="http://schemas.microsoft.com/office/drawing/2010/main" val="0"/>
              </a:ext>
            </a:extLst>
          </a:blip>
          <a:srcRect l="42450" t="11461" r="11451" b="24155"/>
          <a:stretch/>
        </p:blipFill>
        <p:spPr>
          <a:xfrm>
            <a:off x="1309459" y="2495550"/>
            <a:ext cx="9663114" cy="3139546"/>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0" y="1283758"/>
            <a:ext cx="11602720" cy="4351338"/>
          </a:xfrm>
          <a:prstGeom prst="rect">
            <a:avLst/>
          </a:prstGeom>
        </p:spPr>
        <p:txBody>
          <a:bodyPr>
            <a:normAutofit/>
          </a:bodyPr>
          <a:lstStyle/>
          <a:p>
            <a:r>
              <a:rPr lang="en-US" sz="2800" dirty="0" smtClean="0"/>
              <a:t>What is cod depth distribution by size? What is overlap with LLS?</a:t>
            </a:r>
            <a:endParaRPr lang="en-US" sz="2800" dirty="0" smtClean="0"/>
          </a:p>
        </p:txBody>
      </p:sp>
      <p:pic>
        <p:nvPicPr>
          <p:cNvPr id="2" name="Picture 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1861" y="1690688"/>
            <a:ext cx="10515827" cy="4572099"/>
          </a:xfrm>
          <a:prstGeom prst="rect">
            <a:avLst/>
          </a:prstGeom>
        </p:spPr>
      </p:pic>
    </p:spTree>
    <p:extLst>
      <p:ext uri="{BB962C8B-B14F-4D97-AF65-F5344CB8AC3E}">
        <p14:creationId xmlns:p14="http://schemas.microsoft.com/office/powerpoint/2010/main" val="3067636022"/>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More on selectivity</a:t>
            </a:r>
            <a:endParaRPr lang="en-US" dirty="0"/>
          </a:p>
        </p:txBody>
      </p:sp>
      <p:sp>
        <p:nvSpPr>
          <p:cNvPr id="5" name="Content Placeholder 4"/>
          <p:cNvSpPr>
            <a:spLocks noGrp="1"/>
          </p:cNvSpPr>
          <p:nvPr>
            <p:ph idx="4294967295"/>
          </p:nvPr>
        </p:nvSpPr>
        <p:spPr>
          <a:xfrm>
            <a:off x="838200" y="1925320"/>
            <a:ext cx="10515600" cy="3007360"/>
          </a:xfrm>
          <a:prstGeom prst="rect">
            <a:avLst/>
          </a:prstGeom>
        </p:spPr>
        <p:txBody>
          <a:bodyPr>
            <a:noAutofit/>
          </a:bodyPr>
          <a:lstStyle/>
          <a:p>
            <a:pPr marL="0" indent="0" algn="ctr">
              <a:buNone/>
            </a:pPr>
            <a:r>
              <a:rPr lang="en-US" sz="2800" i="1" dirty="0"/>
              <a:t>The SSC requests a thorough revaluation of the current modeling approach for survey selectivity and catchability, including alternatives to the current selectivity blocks in the trawl survey, and alternatives to a strongly dome-shaped selectivity in the longline survey, and whether selectivity rather than catchability is more appropriately modeled with a time-varying temperature covariate.</a:t>
            </a:r>
            <a:endParaRPr lang="en-US" sz="2800" i="1" dirty="0" smtClean="0"/>
          </a:p>
        </p:txBody>
      </p:sp>
    </p:spTree>
    <p:extLst>
      <p:ext uri="{BB962C8B-B14F-4D97-AF65-F5344CB8AC3E}">
        <p14:creationId xmlns:p14="http://schemas.microsoft.com/office/powerpoint/2010/main" val="399334200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More on selectivity</a:t>
            </a:r>
            <a:endParaRPr lang="en-US" dirty="0"/>
          </a:p>
        </p:txBody>
      </p:sp>
      <p:sp>
        <p:nvSpPr>
          <p:cNvPr id="5" name="Content Placeholder 4"/>
          <p:cNvSpPr>
            <a:spLocks noGrp="1"/>
          </p:cNvSpPr>
          <p:nvPr>
            <p:ph idx="4294967295"/>
          </p:nvPr>
        </p:nvSpPr>
        <p:spPr>
          <a:xfrm>
            <a:off x="838200" y="1911774"/>
            <a:ext cx="10515600" cy="3034453"/>
          </a:xfrm>
          <a:prstGeom prst="rect">
            <a:avLst/>
          </a:prstGeom>
        </p:spPr>
        <p:txBody>
          <a:bodyPr>
            <a:noAutofit/>
          </a:bodyPr>
          <a:lstStyle/>
          <a:p>
            <a:pPr marL="0" indent="0" algn="ctr">
              <a:buNone/>
            </a:pPr>
            <a:r>
              <a:rPr lang="en-US" sz="2800" i="1" dirty="0">
                <a:solidFill>
                  <a:schemeClr val="bg2">
                    <a:lumMod val="90000"/>
                  </a:schemeClr>
                </a:solidFill>
              </a:rPr>
              <a:t>The SSC requests a thorough revaluation of the current modeling approach for survey selectivity and catchability, including </a:t>
            </a:r>
            <a:r>
              <a:rPr lang="en-US" sz="2800" b="1" i="1" dirty="0"/>
              <a:t>alternatives to </a:t>
            </a:r>
            <a:r>
              <a:rPr lang="en-US" sz="2800" i="1" dirty="0">
                <a:solidFill>
                  <a:schemeClr val="bg2">
                    <a:lumMod val="90000"/>
                  </a:schemeClr>
                </a:solidFill>
              </a:rPr>
              <a:t>the current </a:t>
            </a:r>
            <a:r>
              <a:rPr lang="en-US" sz="2800" b="1" i="1" dirty="0"/>
              <a:t>selectivity blocks in the trawl survey</a:t>
            </a:r>
            <a:r>
              <a:rPr lang="en-US" sz="2800" i="1" dirty="0">
                <a:solidFill>
                  <a:schemeClr val="bg2">
                    <a:lumMod val="90000"/>
                  </a:schemeClr>
                </a:solidFill>
              </a:rPr>
              <a:t>, and alternatives to a strongly </a:t>
            </a:r>
            <a:r>
              <a:rPr lang="en-US" sz="2800" b="1" i="1" dirty="0"/>
              <a:t>dome-shaped selectivity in the longline survey</a:t>
            </a:r>
            <a:r>
              <a:rPr lang="en-US" sz="2800" i="1" dirty="0">
                <a:solidFill>
                  <a:schemeClr val="bg2">
                    <a:lumMod val="90000"/>
                  </a:schemeClr>
                </a:solidFill>
              </a:rPr>
              <a:t>, and whether selectivity rather than catchability is more appropriately modeled with a time-varying temperature covariate.</a:t>
            </a:r>
            <a:endParaRPr lang="en-US" sz="2800" i="1" dirty="0">
              <a:solidFill>
                <a:schemeClr val="bg2">
                  <a:lumMod val="90000"/>
                </a:schemeClr>
              </a:solidFill>
            </a:endParaRPr>
          </a:p>
        </p:txBody>
      </p:sp>
    </p:spTree>
    <p:extLst>
      <p:ext uri="{BB962C8B-B14F-4D97-AF65-F5344CB8AC3E}">
        <p14:creationId xmlns:p14="http://schemas.microsoft.com/office/powerpoint/2010/main" val="208011701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Trawl and longline survey selectivity</a:t>
            </a:r>
            <a:endParaRPr lang="en-US" dirty="0"/>
          </a:p>
        </p:txBody>
      </p:sp>
      <p:sp>
        <p:nvSpPr>
          <p:cNvPr id="5" name="Content Placeholder 4"/>
          <p:cNvSpPr>
            <a:spLocks noGrp="1"/>
          </p:cNvSpPr>
          <p:nvPr>
            <p:ph idx="4294967295"/>
          </p:nvPr>
        </p:nvSpPr>
        <p:spPr>
          <a:xfrm>
            <a:off x="0" y="1825625"/>
            <a:ext cx="10515600" cy="4351338"/>
          </a:xfrm>
          <a:prstGeom prst="rect">
            <a:avLst/>
          </a:prstGeom>
        </p:spPr>
        <p:txBody>
          <a:bodyPr>
            <a:normAutofit/>
          </a:bodyPr>
          <a:lstStyle/>
          <a:p>
            <a:r>
              <a:rPr lang="en-US" sz="2800" dirty="0" smtClean="0"/>
              <a:t>Two model sensitivities run to start addressing these SSC comments:</a:t>
            </a:r>
          </a:p>
          <a:p>
            <a:pPr marL="457200" indent="-457200">
              <a:buFont typeface="+mj-lt"/>
              <a:buAutoNum type="arabicPeriod"/>
            </a:pPr>
            <a:r>
              <a:rPr lang="en-US" sz="2800" dirty="0" smtClean="0"/>
              <a:t>Force trawl survey to be time-invariant and asymptotic</a:t>
            </a:r>
          </a:p>
          <a:p>
            <a:pPr marL="457200" indent="-457200">
              <a:buFont typeface="+mj-lt"/>
              <a:buAutoNum type="arabicPeriod"/>
            </a:pPr>
            <a:r>
              <a:rPr lang="en-US" sz="2800" dirty="0" smtClean="0"/>
              <a:t>Force longline survey to be asymptotic</a:t>
            </a:r>
          </a:p>
          <a:p>
            <a:endParaRPr lang="en-US" sz="2800" dirty="0" smtClean="0"/>
          </a:p>
        </p:txBody>
      </p:sp>
    </p:spTree>
    <p:extLst>
      <p:ext uri="{BB962C8B-B14F-4D97-AF65-F5344CB8AC3E}">
        <p14:creationId xmlns:p14="http://schemas.microsoft.com/office/powerpoint/2010/main" val="370385421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Trawl and longline survey selectivity</a:t>
            </a:r>
            <a:endParaRPr lang="en-US" dirty="0"/>
          </a:p>
        </p:txBody>
      </p:sp>
      <p:sp>
        <p:nvSpPr>
          <p:cNvPr id="5" name="Content Placeholder 4"/>
          <p:cNvSpPr>
            <a:spLocks noGrp="1"/>
          </p:cNvSpPr>
          <p:nvPr>
            <p:ph idx="4294967295"/>
          </p:nvPr>
        </p:nvSpPr>
        <p:spPr>
          <a:xfrm>
            <a:off x="0" y="1541145"/>
            <a:ext cx="10515600" cy="4351338"/>
          </a:xfrm>
          <a:prstGeom prst="rect">
            <a:avLst/>
          </a:prstGeom>
        </p:spPr>
        <p:txBody>
          <a:bodyPr>
            <a:normAutofit/>
          </a:bodyPr>
          <a:lstStyle/>
          <a:p>
            <a:r>
              <a:rPr lang="en-US" sz="2800" dirty="0" smtClean="0"/>
              <a:t>Both sensitivities indicate that current modeling of selectivity provides better data fit and is preferred by AIC</a:t>
            </a:r>
            <a:endParaRPr lang="en-US" sz="2800" dirty="0"/>
          </a:p>
          <a:p>
            <a:endParaRPr lang="en-US" sz="2800" dirty="0" smtClean="0"/>
          </a:p>
        </p:txBody>
      </p:sp>
      <p:graphicFrame>
        <p:nvGraphicFramePr>
          <p:cNvPr id="3" name="Table 2"/>
          <p:cNvGraphicFramePr>
            <a:graphicFrameLocks noGrp="1"/>
          </p:cNvGraphicFramePr>
          <p:nvPr>
            <p:extLst>
              <p:ext uri="{D42A27DB-BD31-4B8C-83A1-F6EECF244321}">
                <p14:modId xmlns:p14="http://schemas.microsoft.com/office/powerpoint/2010/main" val="1799808481"/>
              </p:ext>
            </p:extLst>
          </p:nvPr>
        </p:nvGraphicFramePr>
        <p:xfrm>
          <a:off x="558799" y="3134034"/>
          <a:ext cx="7621373" cy="2966085"/>
        </p:xfrm>
        <a:graphic>
          <a:graphicData uri="http://schemas.openxmlformats.org/drawingml/2006/table">
            <a:tbl>
              <a:tblPr/>
              <a:tblGrid>
                <a:gridCol w="2806519">
                  <a:extLst>
                    <a:ext uri="{9D8B030D-6E8A-4147-A177-3AD203B41FA5}">
                      <a16:colId xmlns:a16="http://schemas.microsoft.com/office/drawing/2014/main" val="1392527557"/>
                    </a:ext>
                  </a:extLst>
                </a:gridCol>
                <a:gridCol w="2265814">
                  <a:extLst>
                    <a:ext uri="{9D8B030D-6E8A-4147-A177-3AD203B41FA5}">
                      <a16:colId xmlns:a16="http://schemas.microsoft.com/office/drawing/2014/main" val="233158738"/>
                    </a:ext>
                  </a:extLst>
                </a:gridCol>
                <a:gridCol w="1364638">
                  <a:extLst>
                    <a:ext uri="{9D8B030D-6E8A-4147-A177-3AD203B41FA5}">
                      <a16:colId xmlns:a16="http://schemas.microsoft.com/office/drawing/2014/main" val="657874941"/>
                    </a:ext>
                  </a:extLst>
                </a:gridCol>
                <a:gridCol w="1184402">
                  <a:extLst>
                    <a:ext uri="{9D8B030D-6E8A-4147-A177-3AD203B41FA5}">
                      <a16:colId xmlns:a16="http://schemas.microsoft.com/office/drawing/2014/main" val="396419551"/>
                    </a:ext>
                  </a:extLst>
                </a:gridCol>
              </a:tblGrid>
              <a:tr h="190500">
                <a:tc>
                  <a:txBody>
                    <a:bodyPr/>
                    <a:lstStyle/>
                    <a:p>
                      <a:pPr algn="l" fontAlgn="b"/>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2019.1e.5cm-2024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Trawl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Longline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588842"/>
                  </a:ext>
                </a:extLst>
              </a:tr>
              <a:tr h="190500">
                <a:tc>
                  <a:txBody>
                    <a:bodyPr/>
                    <a:lstStyle/>
                    <a:p>
                      <a:pPr algn="l" fontAlgn="b"/>
                      <a:r>
                        <a:rPr lang="en-US" sz="2100" b="0" i="0" u="none" strike="noStrike" dirty="0">
                          <a:solidFill>
                            <a:srgbClr val="000000"/>
                          </a:solidFill>
                          <a:effectLst/>
                          <a:latin typeface="Calibri" panose="020F0502020204030204" pitchFamily="34" charset="0"/>
                        </a:rPr>
                        <a:t># parameters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183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193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13417595"/>
                  </a:ext>
                </a:extLst>
              </a:tr>
              <a:tr h="190500">
                <a:tc>
                  <a:txBody>
                    <a:bodyPr/>
                    <a:lstStyle/>
                    <a:p>
                      <a:pPr algn="l" fontAlgn="b"/>
                      <a:r>
                        <a:rPr lang="en-US" sz="2100" b="0" i="0" u="none" strike="noStrike">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4336.02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4343.20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4427.46</a:t>
                      </a:r>
                    </a:p>
                  </a:txBody>
                  <a:tcPr marL="9525" marR="9525" marT="9525" marB="0" anchor="b">
                    <a:lnL>
                      <a:noFill/>
                    </a:lnL>
                    <a:lnR>
                      <a:noFill/>
                    </a:lnR>
                    <a:lnT>
                      <a:noFill/>
                    </a:lnT>
                    <a:lnB>
                      <a:noFill/>
                    </a:lnB>
                  </a:tcPr>
                </a:tc>
                <a:extLst>
                  <a:ext uri="{0D108BD9-81ED-4DB2-BD59-A6C34878D82A}">
                    <a16:rowId xmlns:a16="http://schemas.microsoft.com/office/drawing/2014/main" val="1725584093"/>
                  </a:ext>
                </a:extLst>
              </a:tr>
              <a:tr h="190500">
                <a:tc>
                  <a:txBody>
                    <a:bodyPr/>
                    <a:lstStyle/>
                    <a:p>
                      <a:pPr algn="l" fontAlgn="b"/>
                      <a:r>
                        <a:rPr lang="el-GR" sz="2100" b="0" i="0" u="none" strike="noStrike" dirty="0">
                          <a:solidFill>
                            <a:srgbClr val="000000"/>
                          </a:solidFill>
                          <a:effectLst/>
                          <a:latin typeface="Calibri" panose="020F0502020204030204" pitchFamily="34" charset="0"/>
                        </a:rPr>
                        <a:t>Δ</a:t>
                      </a:r>
                      <a:r>
                        <a:rPr lang="en-US" sz="2100" b="0" i="0" u="none" strike="noStrike" dirty="0">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0.00</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1" u="none" strike="noStrike" dirty="0">
                          <a:solidFill>
                            <a:srgbClr val="000000"/>
                          </a:solidFill>
                          <a:effectLst/>
                          <a:latin typeface="Calibri" panose="020F0502020204030204" pitchFamily="34" charset="0"/>
                        </a:rPr>
                        <a:t>7.18</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1" i="0" u="none" strike="noStrike" dirty="0">
                          <a:solidFill>
                            <a:srgbClr val="000000"/>
                          </a:solidFill>
                          <a:effectLst/>
                          <a:latin typeface="Calibri" panose="020F0502020204030204" pitchFamily="34" charset="0"/>
                        </a:rPr>
                        <a:t>91.44</a:t>
                      </a:r>
                    </a:p>
                  </a:txBody>
                  <a:tcPr marL="9525" marR="9525" marT="9525"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079740619"/>
                  </a:ext>
                </a:extLst>
              </a:tr>
              <a:tr h="190500">
                <a:tc>
                  <a:txBody>
                    <a:bodyPr/>
                    <a:lstStyle/>
                    <a:p>
                      <a:pPr algn="l" fontAlgn="b"/>
                      <a:r>
                        <a:rPr lang="en-US" sz="2100" b="0" i="0" u="none" strike="noStrike">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1974.01</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1988.6</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2020.73</a:t>
                      </a:r>
                    </a:p>
                  </a:txBody>
                  <a:tcPr marL="9525" marR="9525" marT="9525" marB="0" anchor="b">
                    <a:lnL>
                      <a:noFill/>
                    </a:lnL>
                    <a:lnR>
                      <a:noFill/>
                    </a:lnR>
                    <a:lnT>
                      <a:noFill/>
                    </a:lnT>
                    <a:lnB>
                      <a:noFill/>
                    </a:lnB>
                  </a:tcPr>
                </a:tc>
                <a:extLst>
                  <a:ext uri="{0D108BD9-81ED-4DB2-BD59-A6C34878D82A}">
                    <a16:rowId xmlns:a16="http://schemas.microsoft.com/office/drawing/2014/main" val="1039833198"/>
                  </a:ext>
                </a:extLst>
              </a:tr>
              <a:tr h="190500">
                <a:tc>
                  <a:txBody>
                    <a:bodyPr/>
                    <a:lstStyle/>
                    <a:p>
                      <a:pPr algn="l" fontAlgn="b"/>
                      <a:r>
                        <a:rPr lang="en-US" sz="21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1.91E-12</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1.69E-12</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6.91E-12</a:t>
                      </a:r>
                    </a:p>
                  </a:txBody>
                  <a:tcPr marL="9525" marR="9525" marT="9525" marB="0" anchor="b">
                    <a:lnL>
                      <a:noFill/>
                    </a:lnL>
                    <a:lnR>
                      <a:noFill/>
                    </a:lnR>
                    <a:lnT>
                      <a:noFill/>
                    </a:lnT>
                    <a:lnB>
                      <a:noFill/>
                    </a:lnB>
                  </a:tcPr>
                </a:tc>
                <a:extLst>
                  <a:ext uri="{0D108BD9-81ED-4DB2-BD59-A6C34878D82A}">
                    <a16:rowId xmlns:a16="http://schemas.microsoft.com/office/drawing/2014/main" val="1926430693"/>
                  </a:ext>
                </a:extLst>
              </a:tr>
              <a:tr h="190500">
                <a:tc>
                  <a:txBody>
                    <a:bodyPr/>
                    <a:lstStyle/>
                    <a:p>
                      <a:pPr algn="l" fontAlgn="b"/>
                      <a:r>
                        <a:rPr lang="en-US" sz="21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2.16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8.53</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4.81</a:t>
                      </a:r>
                    </a:p>
                  </a:txBody>
                  <a:tcPr marL="9525" marR="9525" marT="9525" marB="0" anchor="b">
                    <a:lnL>
                      <a:noFill/>
                    </a:lnL>
                    <a:lnR>
                      <a:noFill/>
                    </a:lnR>
                    <a:lnT>
                      <a:noFill/>
                    </a:lnT>
                    <a:lnB>
                      <a:noFill/>
                    </a:lnB>
                  </a:tcPr>
                </a:tc>
                <a:extLst>
                  <a:ext uri="{0D108BD9-81ED-4DB2-BD59-A6C34878D82A}">
                    <a16:rowId xmlns:a16="http://schemas.microsoft.com/office/drawing/2014/main" val="4148108612"/>
                  </a:ext>
                </a:extLst>
              </a:tr>
              <a:tr h="190500">
                <a:tc>
                  <a:txBody>
                    <a:bodyPr/>
                    <a:lstStyle/>
                    <a:p>
                      <a:pPr algn="l" fontAlgn="b"/>
                      <a:r>
                        <a:rPr lang="en-US" sz="2100" b="0" i="0" u="none" strike="noStrike">
                          <a:solidFill>
                            <a:srgbClr val="000000"/>
                          </a:solidFill>
                          <a:effectLst/>
                          <a:latin typeface="Calibri" panose="020F0502020204030204" pitchFamily="34" charset="0"/>
                        </a:rPr>
                        <a:t>Length_comp</a:t>
                      </a:r>
                    </a:p>
                  </a:txBody>
                  <a:tcPr marL="9525" marR="9525" marT="9525" marB="0" anchor="b">
                    <a:lnL>
                      <a:noFill/>
                    </a:lnL>
                    <a:lnR>
                      <a:noFill/>
                    </a:lnR>
                    <a:lnT>
                      <a:noFill/>
                    </a:lnT>
                    <a:lnB>
                      <a:noFill/>
                    </a:lnB>
                  </a:tcPr>
                </a:tc>
                <a:tc>
                  <a:txBody>
                    <a:bodyPr/>
                    <a:lstStyle/>
                    <a:p>
                      <a:pPr marL="0" algn="ctr" defTabSz="914377"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1330.40</a:t>
                      </a:r>
                    </a:p>
                  </a:txBody>
                  <a:tcPr marL="9525" marR="9525" marT="9525" marB="0" anchor="b">
                    <a:lnL>
                      <a:noFill/>
                    </a:lnL>
                    <a:lnR>
                      <a:noFill/>
                    </a:lnR>
                    <a:lnT>
                      <a:noFill/>
                    </a:lnT>
                    <a:lnB>
                      <a:noFill/>
                    </a:lnB>
                    <a:solidFill>
                      <a:schemeClr val="accent2">
                        <a:lumMod val="40000"/>
                        <a:lumOff val="60000"/>
                      </a:schemeClr>
                    </a:solidFill>
                  </a:tcPr>
                </a:tc>
                <a:tc>
                  <a:txBody>
                    <a:bodyPr/>
                    <a:lstStyle/>
                    <a:p>
                      <a:pPr marL="0" algn="ctr" defTabSz="914377" rtl="0" eaLnBrk="1" fontAlgn="b" latinLnBrk="0" hangingPunct="1"/>
                      <a:r>
                        <a:rPr lang="en-US" sz="2100" b="0" i="1" u="none" strike="noStrike" kern="1200" dirty="0">
                          <a:solidFill>
                            <a:srgbClr val="000000"/>
                          </a:solidFill>
                          <a:effectLst/>
                          <a:latin typeface="Calibri" panose="020F0502020204030204" pitchFamily="34" charset="0"/>
                          <a:ea typeface="+mn-ea"/>
                          <a:cs typeface="+mn-cs"/>
                        </a:rPr>
                        <a:t>1339.59</a:t>
                      </a:r>
                    </a:p>
                  </a:txBody>
                  <a:tcPr marL="9525" marR="9525" marT="9525" marB="0" anchor="b">
                    <a:lnL>
                      <a:noFill/>
                    </a:lnL>
                    <a:lnR>
                      <a:noFill/>
                    </a:lnR>
                    <a:lnT>
                      <a:noFill/>
                    </a:lnT>
                    <a:lnB>
                      <a:noFill/>
                    </a:lnB>
                    <a:solidFill>
                      <a:schemeClr val="accent2">
                        <a:lumMod val="40000"/>
                        <a:lumOff val="60000"/>
                      </a:schemeClr>
                    </a:solidFill>
                  </a:tcPr>
                </a:tc>
                <a:tc>
                  <a:txBody>
                    <a:bodyPr/>
                    <a:lstStyle/>
                    <a:p>
                      <a:pPr marL="0" algn="ctr" defTabSz="914377" rtl="0" eaLnBrk="1" fontAlgn="b" latinLnBrk="0" hangingPunct="1"/>
                      <a:r>
                        <a:rPr lang="en-US" sz="2100" b="1" i="0" u="none" strike="noStrike" kern="1200" dirty="0">
                          <a:solidFill>
                            <a:srgbClr val="000000"/>
                          </a:solidFill>
                          <a:effectLst/>
                          <a:latin typeface="Calibri" panose="020F0502020204030204" pitchFamily="34" charset="0"/>
                          <a:ea typeface="+mn-ea"/>
                          <a:cs typeface="+mn-cs"/>
                        </a:rPr>
                        <a:t>1379.19</a:t>
                      </a:r>
                    </a:p>
                  </a:txBody>
                  <a:tcPr marL="9525" marR="9525" marT="9525" marB="0" anchor="b">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749586221"/>
                  </a:ext>
                </a:extLst>
              </a:tr>
              <a:tr h="190500">
                <a:tc>
                  <a:txBody>
                    <a:bodyPr/>
                    <a:lstStyle/>
                    <a:p>
                      <a:pPr algn="l" fontAlgn="b"/>
                      <a:r>
                        <a:rPr lang="en-US" sz="2100" b="0" i="0" u="none" strike="noStrike">
                          <a:solidFill>
                            <a:srgbClr val="000000"/>
                          </a:solidFill>
                          <a:effectLst/>
                          <a:latin typeface="Calibri" panose="020F0502020204030204" pitchFamily="34" charset="0"/>
                        </a:rPr>
                        <a:t>Age_comp</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633.31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633.89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630.94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400371"/>
                  </a:ext>
                </a:extLst>
              </a:tr>
            </a:tbl>
          </a:graphicData>
        </a:graphic>
      </p:graphicFrame>
      <p:pic>
        <p:nvPicPr>
          <p:cNvPr id="6" name="Picture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53142" t="31531" b="34650"/>
          <a:stretch/>
        </p:blipFill>
        <p:spPr>
          <a:xfrm>
            <a:off x="8289325" y="4166931"/>
            <a:ext cx="2785074" cy="2010032"/>
          </a:xfrm>
          <a:prstGeom prst="rect">
            <a:avLst/>
          </a:prstGeom>
        </p:spPr>
      </p:pic>
      <p:pic>
        <p:nvPicPr>
          <p:cNvPr id="7" name="Picture 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3049" t="31185" b="38046"/>
          <a:stretch/>
        </p:blipFill>
        <p:spPr>
          <a:xfrm>
            <a:off x="8283825" y="2338130"/>
            <a:ext cx="2790574" cy="1828801"/>
          </a:xfrm>
          <a:prstGeom prst="rect">
            <a:avLst/>
          </a:prstGeom>
        </p:spPr>
      </p:pic>
    </p:spTree>
    <p:extLst>
      <p:ext uri="{BB962C8B-B14F-4D97-AF65-F5344CB8AC3E}">
        <p14:creationId xmlns:p14="http://schemas.microsoft.com/office/powerpoint/2010/main" val="173473451"/>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Trawl and longline survey selectivity</a:t>
            </a:r>
            <a:endParaRPr lang="en-US" dirty="0"/>
          </a:p>
        </p:txBody>
      </p:sp>
      <p:sp>
        <p:nvSpPr>
          <p:cNvPr id="5" name="Content Placeholder 4"/>
          <p:cNvSpPr>
            <a:spLocks noGrp="1"/>
          </p:cNvSpPr>
          <p:nvPr>
            <p:ph idx="4294967295"/>
          </p:nvPr>
        </p:nvSpPr>
        <p:spPr>
          <a:xfrm>
            <a:off x="0" y="1629198"/>
            <a:ext cx="11839787" cy="4351338"/>
          </a:xfrm>
          <a:prstGeom prst="rect">
            <a:avLst/>
          </a:prstGeom>
        </p:spPr>
        <p:txBody>
          <a:bodyPr>
            <a:normAutofit/>
          </a:bodyPr>
          <a:lstStyle/>
          <a:p>
            <a:r>
              <a:rPr lang="en-US" sz="2800" dirty="0" smtClean="0"/>
              <a:t>But, are differences in model estimates… and management quantities (in a non-linear way)</a:t>
            </a:r>
            <a:endParaRPr lang="en-US" sz="2800" dirty="0"/>
          </a:p>
          <a:p>
            <a:endParaRPr lang="en-US" sz="2800" dirty="0" smtClean="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9488"/>
          <a:stretch/>
        </p:blipFill>
        <p:spPr>
          <a:xfrm>
            <a:off x="0" y="2611395"/>
            <a:ext cx="5428897" cy="377988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212817422"/>
              </p:ext>
            </p:extLst>
          </p:nvPr>
        </p:nvGraphicFramePr>
        <p:xfrm>
          <a:off x="5343526" y="3342164"/>
          <a:ext cx="6848476" cy="2131050"/>
        </p:xfrm>
        <a:graphic>
          <a:graphicData uri="http://schemas.openxmlformats.org/drawingml/2006/table">
            <a:tbl>
              <a:tblPr/>
              <a:tblGrid>
                <a:gridCol w="2403454">
                  <a:extLst>
                    <a:ext uri="{9D8B030D-6E8A-4147-A177-3AD203B41FA5}">
                      <a16:colId xmlns:a16="http://schemas.microsoft.com/office/drawing/2014/main" val="2703551659"/>
                    </a:ext>
                  </a:extLst>
                </a:gridCol>
                <a:gridCol w="1290491">
                  <a:extLst>
                    <a:ext uri="{9D8B030D-6E8A-4147-A177-3AD203B41FA5}">
                      <a16:colId xmlns:a16="http://schemas.microsoft.com/office/drawing/2014/main" val="2646222075"/>
                    </a:ext>
                  </a:extLst>
                </a:gridCol>
                <a:gridCol w="1208554">
                  <a:extLst>
                    <a:ext uri="{9D8B030D-6E8A-4147-A177-3AD203B41FA5}">
                      <a16:colId xmlns:a16="http://schemas.microsoft.com/office/drawing/2014/main" val="3606318041"/>
                    </a:ext>
                  </a:extLst>
                </a:gridCol>
                <a:gridCol w="1290491">
                  <a:extLst>
                    <a:ext uri="{9D8B030D-6E8A-4147-A177-3AD203B41FA5}">
                      <a16:colId xmlns:a16="http://schemas.microsoft.com/office/drawing/2014/main" val="3966868911"/>
                    </a:ext>
                  </a:extLst>
                </a:gridCol>
                <a:gridCol w="655486">
                  <a:extLst>
                    <a:ext uri="{9D8B030D-6E8A-4147-A177-3AD203B41FA5}">
                      <a16:colId xmlns:a16="http://schemas.microsoft.com/office/drawing/2014/main" val="882213334"/>
                    </a:ext>
                  </a:extLst>
                </a:gridCol>
              </a:tblGrid>
              <a:tr h="304650">
                <a:tc>
                  <a:txBody>
                    <a:bodyPr/>
                    <a:lstStyle/>
                    <a:p>
                      <a:pPr algn="l" fontAlgn="b"/>
                      <a:r>
                        <a:rPr lang="en-US" sz="2100" b="0" i="0" u="none" strike="noStrike" dirty="0" smtClean="0">
                          <a:solidFill>
                            <a:srgbClr val="000000"/>
                          </a:solidFill>
                          <a:effectLst/>
                          <a:latin typeface="Calibri" panose="020F0502020204030204" pitchFamily="34" charset="0"/>
                        </a:rPr>
                        <a:t>Model</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2025 SSB</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SSB_PER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SB100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F40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567751"/>
                  </a:ext>
                </a:extLst>
              </a:tr>
              <a:tr h="600495">
                <a:tc>
                  <a:txBody>
                    <a:bodyPr/>
                    <a:lstStyle/>
                    <a:p>
                      <a:pPr algn="l" fontAlgn="b"/>
                      <a:r>
                        <a:rPr lang="en-US" sz="2100" b="0" i="0" u="none" strike="noStrike">
                          <a:solidFill>
                            <a:srgbClr val="000000"/>
                          </a:solidFill>
                          <a:effectLst/>
                          <a:latin typeface="Calibri" panose="020F0502020204030204" pitchFamily="34" charset="0"/>
                        </a:rPr>
                        <a:t>2019.1e.5cm-2024</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marL="0" algn="ctr" defTabSz="914400" rtl="0" eaLnBrk="1" fontAlgn="b" latinLnBrk="0" hangingPunct="1"/>
                      <a:r>
                        <a:rPr lang="en-US" sz="2100" b="0" i="0" u="none" strike="noStrike" kern="1200" dirty="0" smtClean="0">
                          <a:solidFill>
                            <a:srgbClr val="000000"/>
                          </a:solidFill>
                          <a:effectLst/>
                          <a:latin typeface="Calibri" panose="020F0502020204030204" pitchFamily="34" charset="0"/>
                          <a:ea typeface="+mn-ea"/>
                          <a:cs typeface="+mn-cs"/>
                        </a:rPr>
                        <a:t>47,580</a:t>
                      </a:r>
                      <a:endParaRPr lang="en-US" sz="2100" b="0" i="0" u="none" strike="noStrike" kern="1200" dirty="0">
                        <a:solidFill>
                          <a:srgbClr val="000000"/>
                        </a:solidFill>
                        <a:effectLst/>
                        <a:latin typeface="Calibri" panose="020F0502020204030204" pitchFamily="34" charset="0"/>
                        <a:ea typeface="+mn-ea"/>
                        <a:cs typeface="+mn-cs"/>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29.9%</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   158,893 </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0.42</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40795906"/>
                  </a:ext>
                </a:extLst>
              </a:tr>
              <a:tr h="600495">
                <a:tc>
                  <a:txBody>
                    <a:bodyPr/>
                    <a:lstStyle/>
                    <a:p>
                      <a:pPr algn="l" fontAlgn="b"/>
                      <a:r>
                        <a:rPr lang="en-US" sz="2100" b="0" i="0" u="none" strike="noStrike" dirty="0" err="1" smtClean="0">
                          <a:solidFill>
                            <a:srgbClr val="000000"/>
                          </a:solidFill>
                          <a:effectLst/>
                          <a:latin typeface="Calibri" panose="020F0502020204030204" pitchFamily="34" charset="0"/>
                        </a:rPr>
                        <a:t>Twl</a:t>
                      </a:r>
                      <a:r>
                        <a:rPr lang="en-US" sz="2100" b="0" i="0" u="none" strike="noStrike" dirty="0" smtClean="0">
                          <a:solidFill>
                            <a:srgbClr val="000000"/>
                          </a:solidFill>
                          <a:effectLst/>
                          <a:latin typeface="Calibri" panose="020F0502020204030204" pitchFamily="34" charset="0"/>
                        </a:rPr>
                        <a:t> </a:t>
                      </a:r>
                      <a:r>
                        <a:rPr lang="en-US" sz="2100" b="0" i="0" u="none" strike="noStrike" dirty="0" err="1" smtClean="0">
                          <a:solidFill>
                            <a:srgbClr val="000000"/>
                          </a:solidFill>
                          <a:effectLst/>
                          <a:latin typeface="Calibri" panose="020F0502020204030204" pitchFamily="34" charset="0"/>
                        </a:rPr>
                        <a:t>selex</a:t>
                      </a:r>
                      <a:endParaRPr lang="en-US" sz="2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marL="0" algn="ctr" defTabSz="914400" rtl="0" eaLnBrk="1" fontAlgn="b" latinLnBrk="0" hangingPunct="1"/>
                      <a:r>
                        <a:rPr lang="en-US" sz="2100" b="0" i="0" u="none" strike="noStrike" kern="1200" dirty="0" smtClean="0">
                          <a:solidFill>
                            <a:srgbClr val="000000"/>
                          </a:solidFill>
                          <a:effectLst/>
                          <a:latin typeface="Calibri" panose="020F0502020204030204" pitchFamily="34" charset="0"/>
                          <a:ea typeface="+mn-ea"/>
                          <a:cs typeface="+mn-cs"/>
                        </a:rPr>
                        <a:t>51,767</a:t>
                      </a:r>
                      <a:endParaRPr lang="en-US" sz="2100" b="0" i="0" u="none" strike="noStrike" kern="1200" dirty="0">
                        <a:solidFill>
                          <a:srgbClr val="000000"/>
                        </a:solidFill>
                        <a:effectLst/>
                        <a:latin typeface="Calibri" panose="020F0502020204030204" pitchFamily="34" charset="0"/>
                        <a:ea typeface="+mn-ea"/>
                        <a:cs typeface="+mn-cs"/>
                      </a:endParaRPr>
                    </a:p>
                  </a:txBody>
                  <a:tcPr marL="9525" marR="9525" marT="9525" marB="0" anchor="ctr">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32.6%</a:t>
                      </a:r>
                    </a:p>
                  </a:txBody>
                  <a:tcPr marL="9525" marR="9525" marT="9525" marB="0" anchor="ctr">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   158,851 </a:t>
                      </a:r>
                    </a:p>
                  </a:txBody>
                  <a:tcPr marL="9525" marR="9525" marT="9525" marB="0" anchor="ctr">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0.47</a:t>
                      </a:r>
                    </a:p>
                  </a:txBody>
                  <a:tcPr marL="9525" marR="9525" marT="9525" marB="0" anchor="ctr">
                    <a:lnL>
                      <a:noFill/>
                    </a:lnL>
                    <a:lnR>
                      <a:noFill/>
                    </a:lnR>
                    <a:lnT>
                      <a:noFill/>
                    </a:lnT>
                    <a:lnB>
                      <a:noFill/>
                    </a:lnB>
                  </a:tcPr>
                </a:tc>
                <a:extLst>
                  <a:ext uri="{0D108BD9-81ED-4DB2-BD59-A6C34878D82A}">
                    <a16:rowId xmlns:a16="http://schemas.microsoft.com/office/drawing/2014/main" val="854373572"/>
                  </a:ext>
                </a:extLst>
              </a:tr>
              <a:tr h="600495">
                <a:tc>
                  <a:txBody>
                    <a:bodyPr/>
                    <a:lstStyle/>
                    <a:p>
                      <a:pPr algn="l" fontAlgn="b"/>
                      <a:r>
                        <a:rPr lang="en-US" sz="2100" b="0" i="0" u="none" strike="noStrike" dirty="0" smtClean="0">
                          <a:solidFill>
                            <a:srgbClr val="000000"/>
                          </a:solidFill>
                          <a:effectLst/>
                          <a:latin typeface="Calibri" panose="020F0502020204030204" pitchFamily="34" charset="0"/>
                        </a:rPr>
                        <a:t>LL </a:t>
                      </a:r>
                      <a:r>
                        <a:rPr lang="en-US" sz="2100" b="0" i="0" u="none" strike="noStrike" dirty="0" err="1" smtClean="0">
                          <a:solidFill>
                            <a:srgbClr val="000000"/>
                          </a:solidFill>
                          <a:effectLst/>
                          <a:latin typeface="Calibri" panose="020F0502020204030204" pitchFamily="34" charset="0"/>
                        </a:rPr>
                        <a:t>selex</a:t>
                      </a:r>
                      <a:endParaRPr lang="en-US" sz="21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100" b="0" i="0" u="none" strike="noStrike" kern="1200" dirty="0" smtClean="0">
                          <a:solidFill>
                            <a:srgbClr val="000000"/>
                          </a:solidFill>
                          <a:effectLst/>
                          <a:latin typeface="Calibri" panose="020F0502020204030204" pitchFamily="34" charset="0"/>
                          <a:ea typeface="+mn-ea"/>
                          <a:cs typeface="+mn-cs"/>
                        </a:rPr>
                        <a:t>42,799</a:t>
                      </a:r>
                      <a:endParaRPr lang="en-US" sz="2100" b="0" i="0" u="none" strike="noStrike" kern="1200" dirty="0">
                        <a:solidFill>
                          <a:srgbClr val="000000"/>
                        </a:solidFill>
                        <a:effectLst/>
                        <a:latin typeface="Calibri" panose="020F0502020204030204" pitchFamily="34" charset="0"/>
                        <a:ea typeface="+mn-ea"/>
                        <a:cs typeface="+mn-cs"/>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Calibri" panose="020F0502020204030204" pitchFamily="34" charset="0"/>
                        </a:rPr>
                        <a:t>30.0%</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   142,462 </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Calibri" panose="020F0502020204030204" pitchFamily="34" charset="0"/>
                        </a:rPr>
                        <a:t>0.50</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29421"/>
                  </a:ext>
                </a:extLst>
              </a:tr>
            </a:tbl>
          </a:graphicData>
        </a:graphic>
      </p:graphicFrame>
    </p:spTree>
    <p:extLst>
      <p:ext uri="{BB962C8B-B14F-4D97-AF65-F5344CB8AC3E}">
        <p14:creationId xmlns:p14="http://schemas.microsoft.com/office/powerpoint/2010/main" val="3585854945"/>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Trawl and longline survey selectivity</a:t>
            </a:r>
            <a:endParaRPr lang="en-US" dirty="0"/>
          </a:p>
        </p:txBody>
      </p:sp>
      <p:sp>
        <p:nvSpPr>
          <p:cNvPr id="5" name="Content Placeholder 4"/>
          <p:cNvSpPr>
            <a:spLocks noGrp="1"/>
          </p:cNvSpPr>
          <p:nvPr>
            <p:ph idx="4294967295"/>
          </p:nvPr>
        </p:nvSpPr>
        <p:spPr>
          <a:xfrm>
            <a:off x="0" y="1270212"/>
            <a:ext cx="11379200" cy="4351338"/>
          </a:xfrm>
          <a:prstGeom prst="rect">
            <a:avLst/>
          </a:prstGeom>
        </p:spPr>
        <p:txBody>
          <a:bodyPr>
            <a:noAutofit/>
          </a:bodyPr>
          <a:lstStyle/>
          <a:p>
            <a:r>
              <a:rPr lang="en-US" sz="2800" dirty="0" smtClean="0"/>
              <a:t>When it comes to trawl survey selectivity, not a whole lot gained by adding time-dependence, but there are consequences to investigate further</a:t>
            </a:r>
          </a:p>
          <a:p>
            <a:r>
              <a:rPr lang="en-US" sz="2800" dirty="0" smtClean="0"/>
              <a:t>May produce an ‘unusual’ shape, but dome-shaped longline survey clearly helps model fit better, </a:t>
            </a:r>
            <a:r>
              <a:rPr lang="en-US" sz="2800" dirty="0" smtClean="0"/>
              <a:t>and looks to be supported by data</a:t>
            </a:r>
          </a:p>
          <a:p>
            <a:pPr lvl="1"/>
            <a:r>
              <a:rPr lang="en-US" sz="2800" dirty="0" smtClean="0"/>
              <a:t>But, this form of dome-shaped not only selectivity form out there</a:t>
            </a:r>
          </a:p>
          <a:p>
            <a:pPr lvl="1"/>
            <a:r>
              <a:rPr lang="en-US" sz="2800" dirty="0" smtClean="0"/>
              <a:t>And, adding plot/text that explains how dome-shaped selectivity supported by data will be added to SAFE</a:t>
            </a:r>
            <a:endParaRPr lang="en-US" sz="2800" dirty="0" smtClean="0"/>
          </a:p>
          <a:p>
            <a:r>
              <a:rPr lang="en-US" sz="2800" dirty="0" smtClean="0"/>
              <a:t>But wait, there’s more…</a:t>
            </a:r>
            <a:endParaRPr lang="en-US" sz="2800" dirty="0"/>
          </a:p>
          <a:p>
            <a:endParaRPr lang="en-US" sz="2800" dirty="0" smtClean="0"/>
          </a:p>
        </p:txBody>
      </p:sp>
    </p:spTree>
    <p:extLst>
      <p:ext uri="{BB962C8B-B14F-4D97-AF65-F5344CB8AC3E}">
        <p14:creationId xmlns:p14="http://schemas.microsoft.com/office/powerpoint/2010/main" val="704693839"/>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More on selectivity</a:t>
            </a:r>
            <a:endParaRPr lang="en-US" dirty="0"/>
          </a:p>
        </p:txBody>
      </p:sp>
      <p:sp>
        <p:nvSpPr>
          <p:cNvPr id="5" name="Content Placeholder 4"/>
          <p:cNvSpPr>
            <a:spLocks noGrp="1"/>
          </p:cNvSpPr>
          <p:nvPr>
            <p:ph idx="4294967295"/>
          </p:nvPr>
        </p:nvSpPr>
        <p:spPr>
          <a:xfrm>
            <a:off x="838200" y="1932094"/>
            <a:ext cx="10515600" cy="2993813"/>
          </a:xfrm>
          <a:prstGeom prst="rect">
            <a:avLst/>
          </a:prstGeom>
        </p:spPr>
        <p:txBody>
          <a:bodyPr>
            <a:noAutofit/>
          </a:bodyPr>
          <a:lstStyle/>
          <a:p>
            <a:pPr marL="0" indent="0" algn="ctr">
              <a:buNone/>
            </a:pPr>
            <a:r>
              <a:rPr lang="en-US" sz="2800" i="1" dirty="0">
                <a:solidFill>
                  <a:schemeClr val="bg2">
                    <a:lumMod val="90000"/>
                  </a:schemeClr>
                </a:solidFill>
              </a:rPr>
              <a:t>The SSC requests a thorough revaluation of the current modeling approach for survey selectivity and catchability, including alternatives to the current selectivity blocks in the trawl survey, and alternatives to a strongly dome-shaped selectivity in the longline survey, and whether </a:t>
            </a:r>
            <a:r>
              <a:rPr lang="en-US" sz="2800" b="1" i="1" dirty="0"/>
              <a:t>selectivity rather than catchability is more appropriately modeled with a time-varying temperature covariate.</a:t>
            </a:r>
            <a:endParaRPr lang="en-US" sz="2800" b="1" i="1" dirty="0"/>
          </a:p>
        </p:txBody>
      </p:sp>
    </p:spTree>
    <p:extLst>
      <p:ext uri="{BB962C8B-B14F-4D97-AF65-F5344CB8AC3E}">
        <p14:creationId xmlns:p14="http://schemas.microsoft.com/office/powerpoint/2010/main" val="4124910385"/>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1" y="1330325"/>
            <a:ext cx="11925301" cy="4351338"/>
          </a:xfrm>
          <a:prstGeom prst="rect">
            <a:avLst/>
          </a:prstGeom>
        </p:spPr>
        <p:txBody>
          <a:bodyPr>
            <a:normAutofit/>
          </a:bodyPr>
          <a:lstStyle/>
          <a:p>
            <a:r>
              <a:rPr lang="en-US" sz="2800" dirty="0" smtClean="0"/>
              <a:t>All length comps:</a:t>
            </a:r>
          </a:p>
          <a:p>
            <a:pPr lvl="1"/>
            <a:r>
              <a:rPr lang="en-US" sz="2800" dirty="0"/>
              <a:t>Set plus bin at 104 </a:t>
            </a:r>
            <a:r>
              <a:rPr lang="en-US" sz="2800" dirty="0" smtClean="0"/>
              <a:t>cm rather than 116 cm </a:t>
            </a:r>
            <a:r>
              <a:rPr lang="en-US" sz="2800" dirty="0"/>
              <a:t>(&lt;2% of years ꓯ data &gt;0.01</a:t>
            </a:r>
            <a:r>
              <a:rPr lang="en-US" sz="2800" dirty="0" smtClean="0"/>
              <a:t>) – </a:t>
            </a:r>
            <a:r>
              <a:rPr lang="en-US" sz="2800" b="1" u="sng" dirty="0">
                <a:solidFill>
                  <a:schemeClr val="accent1">
                    <a:lumMod val="75000"/>
                  </a:schemeClr>
                </a:solidFill>
              </a:rPr>
              <a:t>2019.1c.5</a:t>
            </a:r>
          </a:p>
          <a:p>
            <a:r>
              <a:rPr lang="en-US" sz="2800" dirty="0" smtClean="0"/>
              <a:t>Trawl survey conditional age-at-length</a:t>
            </a:r>
          </a:p>
          <a:p>
            <a:pPr lvl="1"/>
            <a:r>
              <a:rPr lang="en-US" sz="2800" dirty="0" smtClean="0"/>
              <a:t>Season had been set at 1 (Jan</a:t>
            </a:r>
            <a:r>
              <a:rPr lang="en-US" sz="2800" dirty="0"/>
              <a:t>), when should have been set at 7 (Jul) – </a:t>
            </a:r>
            <a:r>
              <a:rPr lang="en-US" sz="2800" b="1" u="sng" dirty="0" smtClean="0">
                <a:solidFill>
                  <a:schemeClr val="accent1">
                    <a:lumMod val="75000"/>
                  </a:schemeClr>
                </a:solidFill>
              </a:rPr>
              <a:t>2019.1c.6</a:t>
            </a:r>
          </a:p>
          <a:p>
            <a:r>
              <a:rPr lang="en-US" sz="2800" dirty="0"/>
              <a:t>Consistency across </a:t>
            </a:r>
            <a:r>
              <a:rPr lang="en-US" sz="2800" dirty="0" smtClean="0"/>
              <a:t>assessments (SSC request):</a:t>
            </a:r>
            <a:endParaRPr lang="en-US" sz="2800" dirty="0"/>
          </a:p>
          <a:p>
            <a:pPr lvl="1"/>
            <a:r>
              <a:rPr lang="en-US" sz="2800" dirty="0"/>
              <a:t>Turn off forecast recruitment </a:t>
            </a:r>
            <a:r>
              <a:rPr lang="en-US" sz="2800" dirty="0" smtClean="0"/>
              <a:t>parameters </a:t>
            </a:r>
            <a:r>
              <a:rPr lang="en-US" sz="2800" dirty="0"/>
              <a:t>– </a:t>
            </a:r>
            <a:r>
              <a:rPr lang="en-US" sz="2800" b="1" u="sng" dirty="0" smtClean="0">
                <a:solidFill>
                  <a:schemeClr val="accent1">
                    <a:lumMod val="75000"/>
                  </a:schemeClr>
                </a:solidFill>
              </a:rPr>
              <a:t>2019.1c.7</a:t>
            </a:r>
            <a:endParaRPr lang="en-US" sz="2800" b="1" u="sng" dirty="0">
              <a:solidFill>
                <a:schemeClr val="accent1">
                  <a:lumMod val="75000"/>
                </a:schemeClr>
              </a:solidFill>
            </a:endParaRPr>
          </a:p>
          <a:p>
            <a:pPr lvl="1"/>
            <a:endParaRPr lang="en-US" sz="2800" dirty="0" smtClean="0"/>
          </a:p>
        </p:txBody>
      </p:sp>
    </p:spTree>
    <p:extLst>
      <p:ext uri="{BB962C8B-B14F-4D97-AF65-F5344CB8AC3E}">
        <p14:creationId xmlns:p14="http://schemas.microsoft.com/office/powerpoint/2010/main" val="819366661"/>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selectivity</a:t>
            </a:r>
            <a:endParaRPr lang="en-US" dirty="0"/>
          </a:p>
        </p:txBody>
      </p:sp>
      <p:sp>
        <p:nvSpPr>
          <p:cNvPr id="5" name="Content Placeholder 4"/>
          <p:cNvSpPr>
            <a:spLocks noGrp="1"/>
          </p:cNvSpPr>
          <p:nvPr>
            <p:ph idx="4294967295"/>
          </p:nvPr>
        </p:nvSpPr>
        <p:spPr>
          <a:xfrm>
            <a:off x="0" y="1825625"/>
            <a:ext cx="11677650" cy="4351338"/>
          </a:xfrm>
          <a:prstGeom prst="rect">
            <a:avLst/>
          </a:prstGeom>
        </p:spPr>
        <p:txBody>
          <a:bodyPr>
            <a:normAutofit/>
          </a:bodyPr>
          <a:lstStyle/>
          <a:p>
            <a:r>
              <a:rPr lang="en-US" sz="2800" dirty="0" smtClean="0"/>
              <a:t>Part 2 of starting investigations:</a:t>
            </a:r>
          </a:p>
          <a:p>
            <a:r>
              <a:rPr lang="en-US" sz="2800" dirty="0" smtClean="0"/>
              <a:t>Compare between environmental link with selectivity parameters vs </a:t>
            </a:r>
            <a:r>
              <a:rPr lang="en-US" sz="2800" dirty="0" smtClean="0"/>
              <a:t>catchability</a:t>
            </a:r>
          </a:p>
          <a:p>
            <a:r>
              <a:rPr lang="en-US" sz="3000" dirty="0" smtClean="0"/>
              <a:t>5 </a:t>
            </a:r>
            <a:r>
              <a:rPr lang="en-US" sz="3000" dirty="0" smtClean="0"/>
              <a:t>estimated selectivity parameters, applied environmental link one-at-a-time</a:t>
            </a:r>
            <a:endParaRPr lang="en-US" sz="3000" dirty="0"/>
          </a:p>
          <a:p>
            <a:endParaRPr lang="en-US" sz="2800" dirty="0" smtClean="0"/>
          </a:p>
        </p:txBody>
      </p:sp>
    </p:spTree>
    <p:extLst>
      <p:ext uri="{BB962C8B-B14F-4D97-AF65-F5344CB8AC3E}">
        <p14:creationId xmlns:p14="http://schemas.microsoft.com/office/powerpoint/2010/main" val="1936671129"/>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selectivity</a:t>
            </a:r>
            <a:endParaRPr lang="en-US" dirty="0"/>
          </a:p>
        </p:txBody>
      </p:sp>
      <p:sp>
        <p:nvSpPr>
          <p:cNvPr id="5" name="Content Placeholder 4"/>
          <p:cNvSpPr>
            <a:spLocks noGrp="1"/>
          </p:cNvSpPr>
          <p:nvPr>
            <p:ph idx="4294967295"/>
          </p:nvPr>
        </p:nvSpPr>
        <p:spPr>
          <a:xfrm>
            <a:off x="0" y="1301750"/>
            <a:ext cx="10515600" cy="4351338"/>
          </a:xfrm>
          <a:prstGeom prst="rect">
            <a:avLst/>
          </a:prstGeom>
        </p:spPr>
        <p:txBody>
          <a:bodyPr>
            <a:normAutofit/>
          </a:bodyPr>
          <a:lstStyle/>
          <a:p>
            <a:r>
              <a:rPr lang="en-US" sz="2800" dirty="0" smtClean="0"/>
              <a:t>Some selectivity parameters </a:t>
            </a:r>
            <a:r>
              <a:rPr lang="en-US" sz="2800" dirty="0" smtClean="0"/>
              <a:t>have lower total objective </a:t>
            </a:r>
          </a:p>
          <a:p>
            <a:r>
              <a:rPr lang="en-US" sz="2800" dirty="0" smtClean="0"/>
              <a:t>C</a:t>
            </a:r>
            <a:r>
              <a:rPr lang="en-US" sz="2800" dirty="0" smtClean="0"/>
              <a:t>ombining results in AIC ‘preferred</a:t>
            </a:r>
            <a:r>
              <a:rPr lang="en-US" sz="2800" dirty="0" smtClean="0"/>
              <a:t>’ model </a:t>
            </a:r>
            <a:r>
              <a:rPr lang="en-US" sz="2800" dirty="0" smtClean="0"/>
              <a:t>overall</a:t>
            </a:r>
            <a:endParaRPr lang="en-US" sz="2800" dirty="0" smtClean="0"/>
          </a:p>
        </p:txBody>
      </p:sp>
      <p:graphicFrame>
        <p:nvGraphicFramePr>
          <p:cNvPr id="2" name="Table 1"/>
          <p:cNvGraphicFramePr>
            <a:graphicFrameLocks noGrp="1"/>
          </p:cNvGraphicFramePr>
          <p:nvPr>
            <p:extLst>
              <p:ext uri="{D42A27DB-BD31-4B8C-83A1-F6EECF244321}">
                <p14:modId xmlns:p14="http://schemas.microsoft.com/office/powerpoint/2010/main" val="2590198555"/>
              </p:ext>
            </p:extLst>
          </p:nvPr>
        </p:nvGraphicFramePr>
        <p:xfrm>
          <a:off x="126659" y="2486062"/>
          <a:ext cx="11862481" cy="3005101"/>
        </p:xfrm>
        <a:graphic>
          <a:graphicData uri="http://schemas.openxmlformats.org/drawingml/2006/table">
            <a:tbl>
              <a:tblPr/>
              <a:tblGrid>
                <a:gridCol w="1202277">
                  <a:extLst>
                    <a:ext uri="{9D8B030D-6E8A-4147-A177-3AD203B41FA5}">
                      <a16:colId xmlns:a16="http://schemas.microsoft.com/office/drawing/2014/main" val="2492344805"/>
                    </a:ext>
                  </a:extLst>
                </a:gridCol>
                <a:gridCol w="2295387">
                  <a:extLst>
                    <a:ext uri="{9D8B030D-6E8A-4147-A177-3AD203B41FA5}">
                      <a16:colId xmlns:a16="http://schemas.microsoft.com/office/drawing/2014/main" val="3645466661"/>
                    </a:ext>
                  </a:extLst>
                </a:gridCol>
                <a:gridCol w="1363060">
                  <a:extLst>
                    <a:ext uri="{9D8B030D-6E8A-4147-A177-3AD203B41FA5}">
                      <a16:colId xmlns:a16="http://schemas.microsoft.com/office/drawing/2014/main" val="702811529"/>
                    </a:ext>
                  </a:extLst>
                </a:gridCol>
                <a:gridCol w="1363060">
                  <a:extLst>
                    <a:ext uri="{9D8B030D-6E8A-4147-A177-3AD203B41FA5}">
                      <a16:colId xmlns:a16="http://schemas.microsoft.com/office/drawing/2014/main" val="2444770098"/>
                    </a:ext>
                  </a:extLst>
                </a:gridCol>
                <a:gridCol w="1369490">
                  <a:extLst>
                    <a:ext uri="{9D8B030D-6E8A-4147-A177-3AD203B41FA5}">
                      <a16:colId xmlns:a16="http://schemas.microsoft.com/office/drawing/2014/main" val="229607891"/>
                    </a:ext>
                  </a:extLst>
                </a:gridCol>
                <a:gridCol w="1543087">
                  <a:extLst>
                    <a:ext uri="{9D8B030D-6E8A-4147-A177-3AD203B41FA5}">
                      <a16:colId xmlns:a16="http://schemas.microsoft.com/office/drawing/2014/main" val="450558994"/>
                    </a:ext>
                  </a:extLst>
                </a:gridCol>
                <a:gridCol w="1363060">
                  <a:extLst>
                    <a:ext uri="{9D8B030D-6E8A-4147-A177-3AD203B41FA5}">
                      <a16:colId xmlns:a16="http://schemas.microsoft.com/office/drawing/2014/main" val="2603890380"/>
                    </a:ext>
                  </a:extLst>
                </a:gridCol>
                <a:gridCol w="1363060">
                  <a:extLst>
                    <a:ext uri="{9D8B030D-6E8A-4147-A177-3AD203B41FA5}">
                      <a16:colId xmlns:a16="http://schemas.microsoft.com/office/drawing/2014/main" val="3488644637"/>
                    </a:ext>
                  </a:extLst>
                </a:gridCol>
              </a:tblGrid>
              <a:tr h="172336">
                <a:tc>
                  <a:txBody>
                    <a:bodyPr/>
                    <a:lstStyle/>
                    <a:p>
                      <a:pPr algn="l" fontAlgn="b"/>
                      <a:endParaRPr lang="en-US" sz="2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dirty="0">
                          <a:solidFill>
                            <a:srgbClr val="000000"/>
                          </a:solidFill>
                          <a:effectLst/>
                          <a:latin typeface="Calibri" panose="020F0502020204030204" pitchFamily="34" charset="0"/>
                        </a:rPr>
                        <a:t>2019.1e.5cm-2024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peak</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top_logit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ascend_se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descend_se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a:solidFill>
                            <a:srgbClr val="000000"/>
                          </a:solidFill>
                          <a:effectLst/>
                          <a:latin typeface="Calibri" panose="020F0502020204030204" pitchFamily="34" charset="0"/>
                        </a:rPr>
                        <a:t>start_logit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2100" b="0" i="0" u="none" strike="noStrike" dirty="0">
                          <a:solidFill>
                            <a:srgbClr val="000000"/>
                          </a:solidFill>
                          <a:effectLst/>
                          <a:latin typeface="Calibri" panose="020F0502020204030204" pitchFamily="34" charset="0"/>
                        </a:rPr>
                        <a:t>combined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554801"/>
                  </a:ext>
                </a:extLst>
              </a:tr>
              <a:tr h="172336">
                <a:tc>
                  <a:txBody>
                    <a:bodyPr/>
                    <a:lstStyle/>
                    <a:p>
                      <a:pPr algn="l" fontAlgn="b"/>
                      <a:r>
                        <a:rPr lang="en-US" sz="2100" b="0" i="0" u="none" strike="noStrike" dirty="0">
                          <a:solidFill>
                            <a:srgbClr val="000000"/>
                          </a:solidFill>
                          <a:effectLst/>
                          <a:latin typeface="Calibri" panose="020F0502020204030204" pitchFamily="34" charset="0"/>
                        </a:rPr>
                        <a:t># </a:t>
                      </a:r>
                      <a:r>
                        <a:rPr lang="en-US" sz="2100" b="0" i="0" u="none" strike="noStrike" dirty="0" err="1" smtClean="0">
                          <a:solidFill>
                            <a:srgbClr val="000000"/>
                          </a:solidFill>
                          <a:effectLst/>
                          <a:latin typeface="Calibri" panose="020F0502020204030204" pitchFamily="34" charset="0"/>
                        </a:rPr>
                        <a:t>params</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Calibri" panose="020F0502020204030204" pitchFamily="34" charset="0"/>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196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73220221"/>
                  </a:ext>
                </a:extLst>
              </a:tr>
              <a:tr h="184290">
                <a:tc>
                  <a:txBody>
                    <a:bodyPr/>
                    <a:lstStyle/>
                    <a:p>
                      <a:pPr algn="l" rtl="0" fontAlgn="b"/>
                      <a:r>
                        <a:rPr lang="en-US" sz="2100" b="0" i="0" u="none" strike="noStrike" dirty="0">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4336.02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4332.84</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4344.14</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4331.54</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4343.72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4346.78</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4328.52</a:t>
                      </a:r>
                    </a:p>
                  </a:txBody>
                  <a:tcPr marL="9525" marR="9525" marT="9525" marB="0" anchor="b">
                    <a:lnL>
                      <a:noFill/>
                    </a:lnL>
                    <a:lnR>
                      <a:noFill/>
                    </a:lnR>
                    <a:lnT>
                      <a:noFill/>
                    </a:lnT>
                    <a:lnB>
                      <a:noFill/>
                    </a:lnB>
                  </a:tcPr>
                </a:tc>
                <a:extLst>
                  <a:ext uri="{0D108BD9-81ED-4DB2-BD59-A6C34878D82A}">
                    <a16:rowId xmlns:a16="http://schemas.microsoft.com/office/drawing/2014/main" val="3285719549"/>
                  </a:ext>
                </a:extLst>
              </a:tr>
              <a:tr h="368581">
                <a:tc>
                  <a:txBody>
                    <a:bodyPr/>
                    <a:lstStyle/>
                    <a:p>
                      <a:pPr algn="l" rtl="0" fontAlgn="b"/>
                      <a:r>
                        <a:rPr lang="el-GR" sz="2100" b="0" i="0" u="none" strike="noStrike" dirty="0">
                          <a:solidFill>
                            <a:srgbClr val="000000"/>
                          </a:solidFill>
                          <a:effectLst/>
                          <a:latin typeface="Calibri" panose="020F0502020204030204" pitchFamily="34" charset="0"/>
                        </a:rPr>
                        <a:t>Δ</a:t>
                      </a:r>
                      <a:r>
                        <a:rPr lang="en-US" sz="2100" b="0" i="0" u="none" strike="noStrike" dirty="0">
                          <a:solidFill>
                            <a:srgbClr val="000000"/>
                          </a:solidFill>
                          <a:effectLst/>
                          <a:latin typeface="Calibri" panose="020F0502020204030204" pitchFamily="34" charset="0"/>
                        </a:rPr>
                        <a:t>AIC</a:t>
                      </a:r>
                    </a:p>
                  </a:txBody>
                  <a:tcPr marL="9525" marR="9525" marT="9525" marB="0" anchor="b">
                    <a:lnL>
                      <a:noFill/>
                    </a:lnL>
                    <a:lnR>
                      <a:noFill/>
                    </a:lnR>
                    <a:lnT>
                      <a:noFill/>
                    </a:lnT>
                    <a:lnB>
                      <a:noFill/>
                    </a:lnB>
                  </a:tcPr>
                </a:tc>
                <a:tc>
                  <a:txBody>
                    <a:bodyPr/>
                    <a:lstStyle/>
                    <a:p>
                      <a:pPr algn="ctr" fontAlgn="b"/>
                      <a:r>
                        <a:rPr lang="en-US" sz="2100" b="1" i="0" u="none" strike="noStrike" dirty="0">
                          <a:solidFill>
                            <a:srgbClr val="000000"/>
                          </a:solidFill>
                          <a:effectLst/>
                          <a:latin typeface="Calibri" panose="020F0502020204030204" pitchFamily="34" charset="0"/>
                        </a:rPr>
                        <a:t>7.50</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1" i="0" u="none" strike="noStrike" dirty="0">
                          <a:solidFill>
                            <a:srgbClr val="000000"/>
                          </a:solidFill>
                          <a:effectLst/>
                          <a:latin typeface="Calibri" panose="020F0502020204030204" pitchFamily="34" charset="0"/>
                        </a:rPr>
                        <a:t>4.32</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0" u="none" strike="noStrike">
                          <a:solidFill>
                            <a:srgbClr val="000000"/>
                          </a:solidFill>
                          <a:effectLst/>
                          <a:latin typeface="Calibri" panose="020F0502020204030204" pitchFamily="34" charset="0"/>
                        </a:rPr>
                        <a:t>15.62</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1" i="0" u="none" strike="noStrike" dirty="0">
                          <a:solidFill>
                            <a:srgbClr val="000000"/>
                          </a:solidFill>
                          <a:effectLst/>
                          <a:latin typeface="Calibri" panose="020F0502020204030204" pitchFamily="34" charset="0"/>
                        </a:rPr>
                        <a:t>3.02</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0" u="none" strike="noStrike">
                          <a:solidFill>
                            <a:srgbClr val="000000"/>
                          </a:solidFill>
                          <a:effectLst/>
                          <a:latin typeface="Calibri" panose="020F0502020204030204" pitchFamily="34" charset="0"/>
                        </a:rPr>
                        <a:t>15.20</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0" u="none" strike="noStrike">
                          <a:solidFill>
                            <a:srgbClr val="000000"/>
                          </a:solidFill>
                          <a:effectLst/>
                          <a:latin typeface="Calibri" panose="020F0502020204030204" pitchFamily="34" charset="0"/>
                        </a:rPr>
                        <a:t>18.26</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1" i="0" u="none" strike="noStrike" dirty="0">
                          <a:solidFill>
                            <a:srgbClr val="000000"/>
                          </a:solidFill>
                          <a:effectLst/>
                          <a:latin typeface="Calibri" panose="020F0502020204030204" pitchFamily="34" charset="0"/>
                        </a:rPr>
                        <a:t>0.00</a:t>
                      </a:r>
                    </a:p>
                  </a:txBody>
                  <a:tcPr marL="9525" marR="9525" marT="9525"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4049066490"/>
                  </a:ext>
                </a:extLst>
              </a:tr>
              <a:tr h="172336">
                <a:tc>
                  <a:txBody>
                    <a:bodyPr/>
                    <a:lstStyle/>
                    <a:p>
                      <a:pPr algn="l" fontAlgn="b"/>
                      <a:r>
                        <a:rPr lang="en-US" sz="2100" b="0" i="0" u="none" strike="noStrike">
                          <a:solidFill>
                            <a:srgbClr val="000000"/>
                          </a:solidFill>
                          <a:effectLst/>
                          <a:latin typeface="Calibri" panose="020F0502020204030204" pitchFamily="34" charset="0"/>
                        </a:rPr>
                        <a:t>TOTAL</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1974.01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1972.42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1978.07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1971.77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1977.86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1979.39</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1968.26</a:t>
                      </a:r>
                    </a:p>
                  </a:txBody>
                  <a:tcPr marL="9525" marR="9525" marT="9525" marB="0" anchor="b">
                    <a:lnL>
                      <a:noFill/>
                    </a:lnL>
                    <a:lnR>
                      <a:noFill/>
                    </a:lnR>
                    <a:lnT>
                      <a:noFill/>
                    </a:lnT>
                    <a:lnB>
                      <a:noFill/>
                    </a:lnB>
                  </a:tcPr>
                </a:tc>
                <a:extLst>
                  <a:ext uri="{0D108BD9-81ED-4DB2-BD59-A6C34878D82A}">
                    <a16:rowId xmlns:a16="http://schemas.microsoft.com/office/drawing/2014/main" val="3639139235"/>
                  </a:ext>
                </a:extLst>
              </a:tr>
              <a:tr h="172336">
                <a:tc>
                  <a:txBody>
                    <a:bodyPr/>
                    <a:lstStyle/>
                    <a:p>
                      <a:pPr algn="l" fontAlgn="b"/>
                      <a:r>
                        <a:rPr lang="en-US" sz="2100" b="0" i="0" u="none" strike="noStrike">
                          <a:solidFill>
                            <a:srgbClr val="000000"/>
                          </a:solidFill>
                          <a:effectLst/>
                          <a:latin typeface="Calibri" panose="020F0502020204030204" pitchFamily="34" charset="0"/>
                        </a:rPr>
                        <a:t>Catch</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1.91E-12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2.46E-12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2.19E-12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2.47E-12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2.24E-12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2.19E-12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1.36E-12</a:t>
                      </a:r>
                    </a:p>
                  </a:txBody>
                  <a:tcPr marL="9525" marR="9525" marT="9525" marB="0" anchor="b">
                    <a:lnL>
                      <a:noFill/>
                    </a:lnL>
                    <a:lnR>
                      <a:noFill/>
                    </a:lnR>
                    <a:lnT>
                      <a:noFill/>
                    </a:lnT>
                    <a:lnB>
                      <a:noFill/>
                    </a:lnB>
                  </a:tcPr>
                </a:tc>
                <a:extLst>
                  <a:ext uri="{0D108BD9-81ED-4DB2-BD59-A6C34878D82A}">
                    <a16:rowId xmlns:a16="http://schemas.microsoft.com/office/drawing/2014/main" val="2837915143"/>
                  </a:ext>
                </a:extLst>
              </a:tr>
              <a:tr h="172336">
                <a:tc>
                  <a:txBody>
                    <a:bodyPr/>
                    <a:lstStyle/>
                    <a:p>
                      <a:pPr algn="l" fontAlgn="b"/>
                      <a:r>
                        <a:rPr lang="en-US" sz="2100" b="0" i="0" u="none" strike="noStrike">
                          <a:solidFill>
                            <a:srgbClr val="000000"/>
                          </a:solidFill>
                          <a:effectLst/>
                          <a:latin typeface="Calibri" panose="020F0502020204030204" pitchFamily="34" charset="0"/>
                        </a:rPr>
                        <a:t>Survey</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2.16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5.81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8.92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6.31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9.73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11.58</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2.00</a:t>
                      </a:r>
                    </a:p>
                  </a:txBody>
                  <a:tcPr marL="9525" marR="9525" marT="9525" marB="0" anchor="b">
                    <a:lnL>
                      <a:noFill/>
                    </a:lnL>
                    <a:lnR>
                      <a:noFill/>
                    </a:lnR>
                    <a:lnT>
                      <a:noFill/>
                    </a:lnT>
                    <a:lnB>
                      <a:noFill/>
                    </a:lnB>
                  </a:tcPr>
                </a:tc>
                <a:extLst>
                  <a:ext uri="{0D108BD9-81ED-4DB2-BD59-A6C34878D82A}">
                    <a16:rowId xmlns:a16="http://schemas.microsoft.com/office/drawing/2014/main" val="1135649146"/>
                  </a:ext>
                </a:extLst>
              </a:tr>
              <a:tr h="172336">
                <a:tc>
                  <a:txBody>
                    <a:bodyPr/>
                    <a:lstStyle/>
                    <a:p>
                      <a:pPr algn="l" fontAlgn="b"/>
                      <a:r>
                        <a:rPr lang="en-US" sz="2100" b="0" i="0" u="none" strike="noStrike" dirty="0" smtClean="0">
                          <a:solidFill>
                            <a:srgbClr val="000000"/>
                          </a:solidFill>
                          <a:effectLst/>
                          <a:latin typeface="Calibri" panose="020F0502020204030204" pitchFamily="34" charset="0"/>
                        </a:rPr>
                        <a:t>Length</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1330.40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1325.67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1327.02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1324.28</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1326.17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1326.05</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1324.75</a:t>
                      </a:r>
                    </a:p>
                  </a:txBody>
                  <a:tcPr marL="9525" marR="9525" marT="9525" marB="0" anchor="b">
                    <a:lnL>
                      <a:noFill/>
                    </a:lnL>
                    <a:lnR>
                      <a:noFill/>
                    </a:lnR>
                    <a:lnT>
                      <a:noFill/>
                    </a:lnT>
                    <a:lnB>
                      <a:noFill/>
                    </a:lnB>
                  </a:tcPr>
                </a:tc>
                <a:extLst>
                  <a:ext uri="{0D108BD9-81ED-4DB2-BD59-A6C34878D82A}">
                    <a16:rowId xmlns:a16="http://schemas.microsoft.com/office/drawing/2014/main" val="366392017"/>
                  </a:ext>
                </a:extLst>
              </a:tr>
              <a:tr h="172336">
                <a:tc>
                  <a:txBody>
                    <a:bodyPr/>
                    <a:lstStyle/>
                    <a:p>
                      <a:pPr algn="l" fontAlgn="b"/>
                      <a:r>
                        <a:rPr lang="en-US" sz="2100" b="0" i="0" u="none" strike="noStrike" dirty="0" smtClean="0">
                          <a:solidFill>
                            <a:srgbClr val="000000"/>
                          </a:solidFill>
                          <a:effectLst/>
                          <a:latin typeface="Calibri" panose="020F0502020204030204" pitchFamily="34" charset="0"/>
                        </a:rPr>
                        <a:t>Age</a:t>
                      </a:r>
                      <a:endParaRPr lang="en-US" sz="21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633.31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632.93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634.22</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633.18</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634.03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Calibri" panose="020F0502020204030204" pitchFamily="34" charset="0"/>
                        </a:rPr>
                        <a:t>633.84</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Calibri" panose="020F0502020204030204" pitchFamily="34" charset="0"/>
                        </a:rPr>
                        <a:t>633.33</a:t>
                      </a:r>
                    </a:p>
                  </a:txBody>
                  <a:tcPr marL="9525" marR="9525" marT="9525" marB="0" anchor="b">
                    <a:lnL>
                      <a:noFill/>
                    </a:lnL>
                    <a:lnR>
                      <a:noFill/>
                    </a:lnR>
                    <a:lnT>
                      <a:noFill/>
                    </a:lnT>
                    <a:lnB>
                      <a:noFill/>
                    </a:lnB>
                  </a:tcPr>
                </a:tc>
                <a:extLst>
                  <a:ext uri="{0D108BD9-81ED-4DB2-BD59-A6C34878D82A}">
                    <a16:rowId xmlns:a16="http://schemas.microsoft.com/office/drawing/2014/main" val="177998003"/>
                  </a:ext>
                </a:extLst>
              </a:tr>
            </a:tbl>
          </a:graphicData>
        </a:graphic>
      </p:graphicFrame>
    </p:spTree>
    <p:extLst>
      <p:ext uri="{BB962C8B-B14F-4D97-AF65-F5344CB8AC3E}">
        <p14:creationId xmlns:p14="http://schemas.microsoft.com/office/powerpoint/2010/main" val="324674139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selectivity</a:t>
            </a:r>
            <a:endParaRPr lang="en-US" dirty="0"/>
          </a:p>
        </p:txBody>
      </p:sp>
      <p:sp>
        <p:nvSpPr>
          <p:cNvPr id="5" name="Content Placeholder 4"/>
          <p:cNvSpPr>
            <a:spLocks noGrp="1"/>
          </p:cNvSpPr>
          <p:nvPr>
            <p:ph idx="4294967295"/>
          </p:nvPr>
        </p:nvSpPr>
        <p:spPr>
          <a:xfrm>
            <a:off x="0" y="1168400"/>
            <a:ext cx="12077700" cy="4351338"/>
          </a:xfrm>
          <a:prstGeom prst="rect">
            <a:avLst/>
          </a:prstGeom>
        </p:spPr>
        <p:txBody>
          <a:bodyPr>
            <a:normAutofit/>
          </a:bodyPr>
          <a:lstStyle/>
          <a:p>
            <a:r>
              <a:rPr lang="en-US" sz="2800" dirty="0" smtClean="0"/>
              <a:t>But, doesn’t resolve the shape of selectivity</a:t>
            </a:r>
          </a:p>
          <a:p>
            <a:r>
              <a:rPr lang="en-US" sz="2800" dirty="0" smtClean="0"/>
              <a:t>And back-and-forth in terms of fitting the LL survey the ‘best’</a:t>
            </a:r>
          </a:p>
          <a:p>
            <a:r>
              <a:rPr lang="en-US" sz="2800" dirty="0" smtClean="0"/>
              <a:t>Work is on-going to </a:t>
            </a:r>
            <a:r>
              <a:rPr lang="en-US" sz="2800" dirty="0" smtClean="0"/>
              <a:t>investigate </a:t>
            </a:r>
            <a:r>
              <a:rPr lang="en-US" sz="2800" dirty="0" smtClean="0"/>
              <a:t>environmental links (Krista </a:t>
            </a:r>
            <a:r>
              <a:rPr lang="en-US" sz="2800" dirty="0" err="1" smtClean="0"/>
              <a:t>Oke</a:t>
            </a:r>
            <a:r>
              <a:rPr lang="en-US" sz="2800" dirty="0" smtClean="0"/>
              <a:t>)</a:t>
            </a:r>
            <a:endParaRPr lang="en-US" sz="2800" dirty="0"/>
          </a:p>
          <a:p>
            <a:endParaRPr lang="en-US" sz="2800" dirty="0" smtClean="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2280" t="17510" r="24082" b="15822"/>
          <a:stretch/>
        </p:blipFill>
        <p:spPr>
          <a:xfrm>
            <a:off x="1000896" y="3225375"/>
            <a:ext cx="3815416" cy="291825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9566"/>
          <a:stretch/>
        </p:blipFill>
        <p:spPr>
          <a:xfrm>
            <a:off x="4923136" y="2932802"/>
            <a:ext cx="4873516" cy="3390211"/>
          </a:xfrm>
          <a:prstGeom prst="rect">
            <a:avLst/>
          </a:prstGeom>
        </p:spPr>
      </p:pic>
    </p:spTree>
    <p:extLst>
      <p:ext uri="{BB962C8B-B14F-4D97-AF65-F5344CB8AC3E}">
        <p14:creationId xmlns:p14="http://schemas.microsoft.com/office/powerpoint/2010/main" val="325091128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More on selectivity</a:t>
            </a:r>
            <a:endParaRPr lang="en-US" dirty="0"/>
          </a:p>
        </p:txBody>
      </p:sp>
      <p:sp>
        <p:nvSpPr>
          <p:cNvPr id="5" name="Content Placeholder 4"/>
          <p:cNvSpPr>
            <a:spLocks noGrp="1"/>
          </p:cNvSpPr>
          <p:nvPr>
            <p:ph idx="4294967295"/>
          </p:nvPr>
        </p:nvSpPr>
        <p:spPr>
          <a:xfrm>
            <a:off x="838200" y="1938867"/>
            <a:ext cx="10515600" cy="2980267"/>
          </a:xfrm>
          <a:prstGeom prst="rect">
            <a:avLst/>
          </a:prstGeom>
        </p:spPr>
        <p:txBody>
          <a:bodyPr>
            <a:noAutofit/>
          </a:bodyPr>
          <a:lstStyle/>
          <a:p>
            <a:pPr marL="0" indent="0" algn="ctr">
              <a:buNone/>
            </a:pPr>
            <a:r>
              <a:rPr lang="en-US" sz="2800" b="1" i="1" dirty="0"/>
              <a:t>The SSC requests a thorough revaluation of the current modeling approach for survey selectivity and catchability</a:t>
            </a:r>
            <a:r>
              <a:rPr lang="en-US" sz="2800" i="1" dirty="0">
                <a:solidFill>
                  <a:schemeClr val="bg2">
                    <a:lumMod val="90000"/>
                  </a:schemeClr>
                </a:solidFill>
              </a:rPr>
              <a:t>, including alternatives to the current selectivity blocks in the trawl survey, and alternatives to a strongly dome-shaped selectivity in the longline survey, and whether selectivity rather than catchability is more appropriately modeled with a time-varying temperature covariate.</a:t>
            </a:r>
          </a:p>
        </p:txBody>
      </p:sp>
    </p:spTree>
    <p:extLst>
      <p:ext uri="{BB962C8B-B14F-4D97-AF65-F5344CB8AC3E}">
        <p14:creationId xmlns:p14="http://schemas.microsoft.com/office/powerpoint/2010/main" val="336792535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Selectivity vs catchability</a:t>
            </a:r>
            <a:endParaRPr lang="en-US" dirty="0"/>
          </a:p>
        </p:txBody>
      </p:sp>
      <p:sp>
        <p:nvSpPr>
          <p:cNvPr id="5" name="Content Placeholder 4"/>
          <p:cNvSpPr>
            <a:spLocks noGrp="1"/>
          </p:cNvSpPr>
          <p:nvPr>
            <p:ph idx="4294967295"/>
          </p:nvPr>
        </p:nvSpPr>
        <p:spPr>
          <a:xfrm>
            <a:off x="0" y="1206500"/>
            <a:ext cx="11991975" cy="4351338"/>
          </a:xfrm>
          <a:prstGeom prst="rect">
            <a:avLst/>
          </a:prstGeom>
        </p:spPr>
        <p:txBody>
          <a:bodyPr>
            <a:normAutofit/>
          </a:bodyPr>
          <a:lstStyle/>
          <a:p>
            <a:r>
              <a:rPr lang="en-US" sz="2800" dirty="0" smtClean="0"/>
              <a:t>Looking through the history of this assessment, it’s a continual story of investigating selectivity vs catchability</a:t>
            </a:r>
          </a:p>
          <a:p>
            <a:pPr lvl="1"/>
            <a:r>
              <a:rPr lang="en-US" sz="2800" dirty="0" smtClean="0"/>
              <a:t>Catchability has been fixed, estimated, informed</a:t>
            </a:r>
          </a:p>
          <a:p>
            <a:pPr lvl="1"/>
            <a:r>
              <a:rPr lang="en-US" sz="2800" dirty="0" smtClean="0"/>
              <a:t>Selectivity has come in all shapes and forms across age/length and time</a:t>
            </a:r>
          </a:p>
          <a:p>
            <a:r>
              <a:rPr lang="en-US" sz="2800" dirty="0" smtClean="0"/>
              <a:t>What we may have now that they didn’t have then, is an objective way to define input sample size for age/length/CAAL data</a:t>
            </a:r>
          </a:p>
          <a:p>
            <a:pPr lvl="1"/>
            <a:r>
              <a:rPr lang="en-US" sz="2800" dirty="0" smtClean="0"/>
              <a:t>Does it matter?</a:t>
            </a:r>
            <a:endParaRPr lang="en-US" sz="2800" dirty="0"/>
          </a:p>
          <a:p>
            <a:endParaRPr lang="en-US" sz="2800" dirty="0" smtClean="0"/>
          </a:p>
        </p:txBody>
      </p:sp>
    </p:spTree>
    <p:extLst>
      <p:ext uri="{BB962C8B-B14F-4D97-AF65-F5344CB8AC3E}">
        <p14:creationId xmlns:p14="http://schemas.microsoft.com/office/powerpoint/2010/main" val="107475187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Selectivity vs catchability</a:t>
            </a:r>
            <a:endParaRPr lang="en-US" dirty="0"/>
          </a:p>
        </p:txBody>
      </p:sp>
      <p:sp>
        <p:nvSpPr>
          <p:cNvPr id="5" name="Content Placeholder 4"/>
          <p:cNvSpPr>
            <a:spLocks noGrp="1"/>
          </p:cNvSpPr>
          <p:nvPr>
            <p:ph idx="4294967295"/>
          </p:nvPr>
        </p:nvSpPr>
        <p:spPr>
          <a:xfrm>
            <a:off x="-1" y="1216025"/>
            <a:ext cx="11860107" cy="4351338"/>
          </a:xfrm>
          <a:prstGeom prst="rect">
            <a:avLst/>
          </a:prstGeom>
        </p:spPr>
        <p:txBody>
          <a:bodyPr>
            <a:normAutofit/>
          </a:bodyPr>
          <a:lstStyle/>
          <a:p>
            <a:r>
              <a:rPr lang="en-US" sz="2800" dirty="0" smtClean="0"/>
              <a:t>Relative ISS between surveys/fishery fleets has direct implications on model estimates of selectivity, recruitment, catchability…</a:t>
            </a:r>
          </a:p>
          <a:p>
            <a:r>
              <a:rPr lang="en-US" sz="2800" b="1" u="sng" dirty="0" smtClean="0">
                <a:solidFill>
                  <a:schemeClr val="accent2">
                    <a:lumMod val="75000"/>
                  </a:schemeClr>
                </a:solidFill>
              </a:rPr>
              <a:t>Recommend:</a:t>
            </a:r>
            <a:r>
              <a:rPr lang="en-US" sz="2800" dirty="0" smtClean="0"/>
              <a:t> Get composition data ISS set up first (Longline survey, Fishery-Brett Stacy), then start digging into selectivity vs catchability</a:t>
            </a:r>
            <a:endParaRPr lang="en-US" sz="2800" dirty="0" smtClean="0"/>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9706"/>
          <a:stretch/>
        </p:blipFill>
        <p:spPr>
          <a:xfrm>
            <a:off x="620818" y="3527861"/>
            <a:ext cx="3238506" cy="2249369"/>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9051"/>
          <a:stretch/>
        </p:blipFill>
        <p:spPr>
          <a:xfrm>
            <a:off x="3859324" y="3527861"/>
            <a:ext cx="3283272" cy="2296994"/>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b="8297"/>
          <a:stretch/>
        </p:blipFill>
        <p:spPr>
          <a:xfrm>
            <a:off x="7097830" y="3527861"/>
            <a:ext cx="3283272" cy="2316044"/>
          </a:xfrm>
          <a:prstGeom prst="rect">
            <a:avLst/>
          </a:prstGeom>
        </p:spPr>
      </p:pic>
    </p:spTree>
    <p:extLst>
      <p:ext uri="{BB962C8B-B14F-4D97-AF65-F5344CB8AC3E}">
        <p14:creationId xmlns:p14="http://schemas.microsoft.com/office/powerpoint/2010/main" val="716053208"/>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Maturity</a:t>
            </a:r>
            <a:endParaRPr lang="en-US" dirty="0"/>
          </a:p>
        </p:txBody>
      </p:sp>
      <p:sp>
        <p:nvSpPr>
          <p:cNvPr id="5" name="Content Placeholder 4"/>
          <p:cNvSpPr>
            <a:spLocks noGrp="1"/>
          </p:cNvSpPr>
          <p:nvPr>
            <p:ph idx="4294967295"/>
          </p:nvPr>
        </p:nvSpPr>
        <p:spPr>
          <a:xfrm>
            <a:off x="838200" y="2717218"/>
            <a:ext cx="10515600" cy="1423564"/>
          </a:xfrm>
          <a:prstGeom prst="rect">
            <a:avLst/>
          </a:prstGeom>
        </p:spPr>
        <p:txBody>
          <a:bodyPr>
            <a:noAutofit/>
          </a:bodyPr>
          <a:lstStyle/>
          <a:p>
            <a:pPr marL="0" indent="0" algn="ctr">
              <a:buNone/>
            </a:pPr>
            <a:r>
              <a:rPr lang="en-US" sz="2800" i="1" dirty="0"/>
              <a:t>The SSC supports the GOA GPT recommendation to work up the backlog of maturity data, and further to evaluate trends in maturity, as well as relationships between growth and maturity.</a:t>
            </a:r>
            <a:endParaRPr lang="en-US" sz="2800" i="1" dirty="0" smtClean="0"/>
          </a:p>
        </p:txBody>
      </p:sp>
    </p:spTree>
    <p:extLst>
      <p:ext uri="{BB962C8B-B14F-4D97-AF65-F5344CB8AC3E}">
        <p14:creationId xmlns:p14="http://schemas.microsoft.com/office/powerpoint/2010/main" val="134571223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Maturity</a:t>
            </a:r>
            <a:endParaRPr lang="en-US" dirty="0"/>
          </a:p>
        </p:txBody>
      </p:sp>
      <p:sp>
        <p:nvSpPr>
          <p:cNvPr id="5" name="Content Placeholder 4"/>
          <p:cNvSpPr>
            <a:spLocks noGrp="1"/>
          </p:cNvSpPr>
          <p:nvPr>
            <p:ph idx="4294967295"/>
          </p:nvPr>
        </p:nvSpPr>
        <p:spPr>
          <a:xfrm>
            <a:off x="0" y="1027906"/>
            <a:ext cx="11887200" cy="4351338"/>
          </a:xfrm>
          <a:prstGeom prst="rect">
            <a:avLst/>
          </a:prstGeom>
        </p:spPr>
        <p:txBody>
          <a:bodyPr>
            <a:normAutofit/>
          </a:bodyPr>
          <a:lstStyle/>
          <a:p>
            <a:r>
              <a:rPr lang="en-US" sz="2800" dirty="0" smtClean="0"/>
              <a:t>Recent tagging studies have provided potential information to update maturity ogive in </a:t>
            </a:r>
            <a:r>
              <a:rPr lang="en-US" sz="2800" dirty="0" smtClean="0"/>
              <a:t>assessment (Charlotte Levy)</a:t>
            </a:r>
            <a:endParaRPr lang="en-US" sz="2800" dirty="0" smtClean="0"/>
          </a:p>
          <a:p>
            <a:r>
              <a:rPr lang="en-US" sz="2800" dirty="0" smtClean="0"/>
              <a:t>Winter m</a:t>
            </a:r>
            <a:r>
              <a:rPr lang="en-US" sz="2800" dirty="0" smtClean="0"/>
              <a:t>aturity histological collections currently being read, estimated to be completed in mid-November (Sandi </a:t>
            </a:r>
            <a:r>
              <a:rPr lang="en-US" sz="2800" dirty="0" err="1" smtClean="0"/>
              <a:t>Neidetcher</a:t>
            </a:r>
            <a:r>
              <a:rPr lang="en-US" sz="2800" dirty="0" smtClean="0"/>
              <a:t>)</a:t>
            </a:r>
          </a:p>
          <a:p>
            <a:r>
              <a:rPr lang="en-US" sz="2800" dirty="0" smtClean="0"/>
              <a:t>Observer data used in assessment, Stark (2007) data also available</a:t>
            </a:r>
          </a:p>
          <a:p>
            <a:r>
              <a:rPr lang="en-US" sz="2800" dirty="0" smtClean="0"/>
              <a:t>Looking towards 2025 assessment to update maturity information</a:t>
            </a:r>
            <a:endParaRPr lang="en-US" sz="2800" dirty="0" smtClean="0"/>
          </a:p>
        </p:txBody>
      </p:sp>
      <p:pic>
        <p:nvPicPr>
          <p:cNvPr id="1026" name="Picture 2" descr="https://lh7-rt.googleusercontent.com/docsz/AD_4nXeJZW-A72On2r6GzAW_BNpWq30u_TDOSPKCp7AVCyZE9M4CqHIs1EOnyDYIhtGcnqx7unn70JOvynYInuCtP_qS9zXS5EsA3VlXGWI4AtmH6IdGg0QXilwzdHtswv3UhdFFYU5w6Ofrt8buvOUBqIxKCV8?key=MJ4VN02NJVWp9gGdO1YKtQ"/>
          <p:cNvPicPr>
            <a:picLocks noChangeAspect="1" noChangeArrowheads="1"/>
          </p:cNvPicPr>
          <p:nvPr/>
        </p:nvPicPr>
        <p:blipFill rotWithShape="1">
          <a:blip r:embed="rId2">
            <a:extLst>
              <a:ext uri="{28A0092B-C50C-407E-A947-70E740481C1C}">
                <a14:useLocalDpi xmlns:a14="http://schemas.microsoft.com/office/drawing/2010/main" val="0"/>
              </a:ext>
            </a:extLst>
          </a:blip>
          <a:srcRect l="49907"/>
          <a:stretch/>
        </p:blipFill>
        <p:spPr bwMode="auto">
          <a:xfrm>
            <a:off x="1143000" y="4368799"/>
            <a:ext cx="343535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7-rt.googleusercontent.com/docsz/AD_4nXdVqxlwPT9iW6ZCoVYk9vzvszWf6Gxkw0gAlIGO5KsVamHHJ_4QKLlZ8f5VGJxrQwErXvei4CdcdbA48oauO7yWzRELGC2QL5LGgmrb9S9YnWtVbUnzf8KUoLRX5ZU8y9g3u0rJ2Ed-T8lCgHN3zPi3zYid?key=MJ4VN02NJVWp9gGdO1YKtQ"/>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0162" y="4084867"/>
            <a:ext cx="5064125" cy="251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968269"/>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492" y="586771"/>
            <a:ext cx="4191880" cy="3224523"/>
          </a:xfrm>
          <a:prstGeom prst="rect">
            <a:avLst/>
          </a:prstGeom>
        </p:spPr>
      </p:pic>
      <p:pic>
        <p:nvPicPr>
          <p:cNvPr id="2" name="Picture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08483" y="3630567"/>
            <a:ext cx="3359844" cy="2584495"/>
          </a:xfrm>
          <a:prstGeom prst="rect">
            <a:avLst/>
          </a:prstGeom>
        </p:spPr>
      </p:pic>
      <p:sp>
        <p:nvSpPr>
          <p:cNvPr id="7"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0" y="1522430"/>
            <a:ext cx="8334375" cy="4351338"/>
          </a:xfrm>
          <a:prstGeom prst="rect">
            <a:avLst/>
          </a:prstGeom>
        </p:spPr>
        <p:txBody>
          <a:bodyPr/>
          <a:lstStyle/>
          <a:p>
            <a:r>
              <a:rPr lang="en-US" sz="2800" dirty="0" smtClean="0"/>
              <a:t>Average % difference in SSB (from 2019.1b):</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354786154"/>
              </p:ext>
            </p:extLst>
          </p:nvPr>
        </p:nvGraphicFramePr>
        <p:xfrm>
          <a:off x="600879" y="2380762"/>
          <a:ext cx="3469352" cy="3489960"/>
        </p:xfrm>
        <a:graphic>
          <a:graphicData uri="http://schemas.openxmlformats.org/drawingml/2006/table">
            <a:tbl>
              <a:tblPr/>
              <a:tblGrid>
                <a:gridCol w="1734676">
                  <a:extLst>
                    <a:ext uri="{9D8B030D-6E8A-4147-A177-3AD203B41FA5}">
                      <a16:colId xmlns:a16="http://schemas.microsoft.com/office/drawing/2014/main" val="1965745766"/>
                    </a:ext>
                  </a:extLst>
                </a:gridCol>
                <a:gridCol w="1734676">
                  <a:extLst>
                    <a:ext uri="{9D8B030D-6E8A-4147-A177-3AD203B41FA5}">
                      <a16:colId xmlns:a16="http://schemas.microsoft.com/office/drawing/2014/main" val="148174215"/>
                    </a:ext>
                  </a:extLst>
                </a:gridCol>
              </a:tblGrid>
              <a:tr h="190500">
                <a:tc>
                  <a:txBody>
                    <a:bodyPr/>
                    <a:lstStyle/>
                    <a:p>
                      <a:pPr algn="l" fontAlgn="b"/>
                      <a:r>
                        <a:rPr lang="en-US" sz="2800" b="0" i="0" u="none" strike="noStrike" dirty="0">
                          <a:solidFill>
                            <a:srgbClr val="000000"/>
                          </a:solidFill>
                          <a:effectLst/>
                          <a:latin typeface="Calibri" panose="020F0502020204030204" pitchFamily="34" charset="0"/>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8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0299306"/>
                  </a:ext>
                </a:extLst>
              </a:tr>
              <a:tr h="190500">
                <a:tc>
                  <a:txBody>
                    <a:bodyPr/>
                    <a:lstStyle/>
                    <a:p>
                      <a:pPr algn="l" fontAlgn="b"/>
                      <a:r>
                        <a:rPr lang="en-US" sz="2800" b="0" i="0" u="none" strike="noStrike">
                          <a:solidFill>
                            <a:srgbClr val="000000"/>
                          </a:solidFill>
                          <a:effectLst/>
                          <a:latin typeface="Calibri" panose="020F0502020204030204" pitchFamily="34" charset="0"/>
                        </a:rPr>
                        <a:t>2019.1c.1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800" b="0" i="0" u="none" strike="noStrike" dirty="0">
                          <a:solidFill>
                            <a:srgbClr val="000000"/>
                          </a:solidFill>
                          <a:effectLst/>
                          <a:latin typeface="Calibri" panose="020F0502020204030204" pitchFamily="34" charset="0"/>
                        </a:rPr>
                        <a:t>-0.06%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36219063"/>
                  </a:ext>
                </a:extLst>
              </a:tr>
              <a:tr h="190500">
                <a:tc>
                  <a:txBody>
                    <a:bodyPr/>
                    <a:lstStyle/>
                    <a:p>
                      <a:pPr algn="l" fontAlgn="b"/>
                      <a:r>
                        <a:rPr lang="en-US" sz="2800" b="0" i="0" u="none" strike="noStrike">
                          <a:solidFill>
                            <a:srgbClr val="000000"/>
                          </a:solidFill>
                          <a:effectLst/>
                          <a:latin typeface="Calibri" panose="020F0502020204030204" pitchFamily="34" charset="0"/>
                        </a:rPr>
                        <a:t>2019.1c.2</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Calibri" panose="020F0502020204030204" pitchFamily="34" charset="0"/>
                        </a:rPr>
                        <a:t>-4.50%</a:t>
                      </a:r>
                    </a:p>
                  </a:txBody>
                  <a:tcPr marL="9525" marR="9525" marT="9525" marB="0" anchor="b">
                    <a:lnL>
                      <a:noFill/>
                    </a:lnL>
                    <a:lnR>
                      <a:noFill/>
                    </a:lnR>
                    <a:lnT>
                      <a:noFill/>
                    </a:lnT>
                    <a:lnB>
                      <a:noFill/>
                    </a:lnB>
                  </a:tcPr>
                </a:tc>
                <a:extLst>
                  <a:ext uri="{0D108BD9-81ED-4DB2-BD59-A6C34878D82A}">
                    <a16:rowId xmlns:a16="http://schemas.microsoft.com/office/drawing/2014/main" val="1666938422"/>
                  </a:ext>
                </a:extLst>
              </a:tr>
              <a:tr h="190500">
                <a:tc>
                  <a:txBody>
                    <a:bodyPr/>
                    <a:lstStyle/>
                    <a:p>
                      <a:pPr algn="l" fontAlgn="b"/>
                      <a:r>
                        <a:rPr lang="en-US" sz="2800" b="0" i="0" u="none" strike="noStrike" dirty="0">
                          <a:solidFill>
                            <a:srgbClr val="000000"/>
                          </a:solidFill>
                          <a:effectLst/>
                          <a:latin typeface="Calibri" panose="020F0502020204030204" pitchFamily="34" charset="0"/>
                        </a:rPr>
                        <a:t>2019.1c.3</a:t>
                      </a:r>
                    </a:p>
                  </a:txBody>
                  <a:tcPr marL="9525" marR="9525" marT="9525" marB="0" anchor="b">
                    <a:lnL>
                      <a:noFill/>
                    </a:lnL>
                    <a:lnR>
                      <a:noFill/>
                    </a:lnR>
                    <a:lnT>
                      <a:noFill/>
                    </a:lnT>
                    <a:lnB>
                      <a:noFill/>
                    </a:lnB>
                  </a:tcPr>
                </a:tc>
                <a:tc>
                  <a:txBody>
                    <a:bodyPr/>
                    <a:lstStyle/>
                    <a:p>
                      <a:pPr algn="r" fontAlgn="b"/>
                      <a:r>
                        <a:rPr lang="en-US" sz="2800" b="0" i="0" u="none" strike="noStrike">
                          <a:solidFill>
                            <a:srgbClr val="000000"/>
                          </a:solidFill>
                          <a:effectLst/>
                          <a:latin typeface="Calibri" panose="020F0502020204030204" pitchFamily="34" charset="0"/>
                        </a:rPr>
                        <a:t>0.20%</a:t>
                      </a:r>
                    </a:p>
                  </a:txBody>
                  <a:tcPr marL="9525" marR="9525" marT="9525" marB="0" anchor="b">
                    <a:lnL>
                      <a:noFill/>
                    </a:lnL>
                    <a:lnR>
                      <a:noFill/>
                    </a:lnR>
                    <a:lnT>
                      <a:noFill/>
                    </a:lnT>
                    <a:lnB>
                      <a:noFill/>
                    </a:lnB>
                  </a:tcPr>
                </a:tc>
                <a:extLst>
                  <a:ext uri="{0D108BD9-81ED-4DB2-BD59-A6C34878D82A}">
                    <a16:rowId xmlns:a16="http://schemas.microsoft.com/office/drawing/2014/main" val="1484097647"/>
                  </a:ext>
                </a:extLst>
              </a:tr>
              <a:tr h="190500">
                <a:tc>
                  <a:txBody>
                    <a:bodyPr/>
                    <a:lstStyle/>
                    <a:p>
                      <a:pPr algn="l" fontAlgn="b"/>
                      <a:r>
                        <a:rPr lang="en-US" sz="2800" b="0" i="0" u="none" strike="noStrike">
                          <a:solidFill>
                            <a:srgbClr val="000000"/>
                          </a:solidFill>
                          <a:effectLst/>
                          <a:latin typeface="Calibri" panose="020F0502020204030204" pitchFamily="34" charset="0"/>
                        </a:rPr>
                        <a:t>2019.1c.4</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Calibri" panose="020F0502020204030204" pitchFamily="34" charset="0"/>
                        </a:rPr>
                        <a:t>1.63%</a:t>
                      </a:r>
                    </a:p>
                  </a:txBody>
                  <a:tcPr marL="9525" marR="9525" marT="9525" marB="0" anchor="b">
                    <a:lnL>
                      <a:noFill/>
                    </a:lnL>
                    <a:lnR>
                      <a:noFill/>
                    </a:lnR>
                    <a:lnT>
                      <a:noFill/>
                    </a:lnT>
                    <a:lnB>
                      <a:noFill/>
                    </a:lnB>
                  </a:tcPr>
                </a:tc>
                <a:extLst>
                  <a:ext uri="{0D108BD9-81ED-4DB2-BD59-A6C34878D82A}">
                    <a16:rowId xmlns:a16="http://schemas.microsoft.com/office/drawing/2014/main" val="1124152820"/>
                  </a:ext>
                </a:extLst>
              </a:tr>
              <a:tr h="190500">
                <a:tc>
                  <a:txBody>
                    <a:bodyPr/>
                    <a:lstStyle/>
                    <a:p>
                      <a:pPr algn="l" fontAlgn="b"/>
                      <a:r>
                        <a:rPr lang="en-US" sz="2800" b="0" i="0" u="none" strike="noStrike">
                          <a:solidFill>
                            <a:srgbClr val="000000"/>
                          </a:solidFill>
                          <a:effectLst/>
                          <a:latin typeface="Calibri" panose="020F0502020204030204" pitchFamily="34" charset="0"/>
                        </a:rPr>
                        <a:t>2019.1c.5</a:t>
                      </a:r>
                    </a:p>
                  </a:txBody>
                  <a:tcPr marL="9525" marR="9525" marT="9525" marB="0" anchor="b">
                    <a:lnL>
                      <a:noFill/>
                    </a:lnL>
                    <a:lnR>
                      <a:noFill/>
                    </a:lnR>
                    <a:lnT>
                      <a:noFill/>
                    </a:lnT>
                    <a:lnB>
                      <a:noFill/>
                    </a:lnB>
                  </a:tcPr>
                </a:tc>
                <a:tc>
                  <a:txBody>
                    <a:bodyPr/>
                    <a:lstStyle/>
                    <a:p>
                      <a:pPr algn="r" fontAlgn="b"/>
                      <a:r>
                        <a:rPr lang="en-US" sz="2800" b="0" i="0" u="none" strike="noStrike">
                          <a:solidFill>
                            <a:srgbClr val="000000"/>
                          </a:solidFill>
                          <a:effectLst/>
                          <a:latin typeface="Calibri" panose="020F0502020204030204" pitchFamily="34" charset="0"/>
                        </a:rPr>
                        <a:t>-0.33%</a:t>
                      </a:r>
                    </a:p>
                  </a:txBody>
                  <a:tcPr marL="9525" marR="9525" marT="9525" marB="0" anchor="b">
                    <a:lnL>
                      <a:noFill/>
                    </a:lnL>
                    <a:lnR>
                      <a:noFill/>
                    </a:lnR>
                    <a:lnT>
                      <a:noFill/>
                    </a:lnT>
                    <a:lnB>
                      <a:noFill/>
                    </a:lnB>
                  </a:tcPr>
                </a:tc>
                <a:extLst>
                  <a:ext uri="{0D108BD9-81ED-4DB2-BD59-A6C34878D82A}">
                    <a16:rowId xmlns:a16="http://schemas.microsoft.com/office/drawing/2014/main" val="3041851731"/>
                  </a:ext>
                </a:extLst>
              </a:tr>
              <a:tr h="190500">
                <a:tc>
                  <a:txBody>
                    <a:bodyPr/>
                    <a:lstStyle/>
                    <a:p>
                      <a:pPr algn="l" fontAlgn="b"/>
                      <a:r>
                        <a:rPr lang="en-US" sz="2800" b="0" i="0" u="none" strike="noStrike" dirty="0">
                          <a:solidFill>
                            <a:srgbClr val="000000"/>
                          </a:solidFill>
                          <a:effectLst/>
                          <a:latin typeface="Calibri" panose="020F0502020204030204" pitchFamily="34" charset="0"/>
                        </a:rPr>
                        <a:t>2019.1c.6</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Calibri" panose="020F0502020204030204" pitchFamily="34" charset="0"/>
                        </a:rPr>
                        <a:t>-10.59%</a:t>
                      </a:r>
                    </a:p>
                  </a:txBody>
                  <a:tcPr marL="9525" marR="9525" marT="9525" marB="0" anchor="b">
                    <a:lnL>
                      <a:noFill/>
                    </a:lnL>
                    <a:lnR>
                      <a:noFill/>
                    </a:lnR>
                    <a:lnT>
                      <a:noFill/>
                    </a:lnT>
                    <a:lnB>
                      <a:noFill/>
                    </a:lnB>
                  </a:tcPr>
                </a:tc>
                <a:extLst>
                  <a:ext uri="{0D108BD9-81ED-4DB2-BD59-A6C34878D82A}">
                    <a16:rowId xmlns:a16="http://schemas.microsoft.com/office/drawing/2014/main" val="3273208571"/>
                  </a:ext>
                </a:extLst>
              </a:tr>
              <a:tr h="190500">
                <a:tc>
                  <a:txBody>
                    <a:bodyPr/>
                    <a:lstStyle/>
                    <a:p>
                      <a:pPr algn="l" fontAlgn="b"/>
                      <a:r>
                        <a:rPr lang="en-US" sz="2800" b="0" i="0" u="none" strike="noStrike">
                          <a:solidFill>
                            <a:srgbClr val="000000"/>
                          </a:solidFill>
                          <a:effectLst/>
                          <a:latin typeface="Calibri" panose="020F0502020204030204" pitchFamily="34" charset="0"/>
                        </a:rPr>
                        <a:t>2019.1c.7</a:t>
                      </a:r>
                    </a:p>
                  </a:txBody>
                  <a:tcPr marL="9525" marR="9525" marT="9525" marB="0" anchor="b">
                    <a:lnL>
                      <a:noFill/>
                    </a:lnL>
                    <a:lnR>
                      <a:noFill/>
                    </a:lnR>
                    <a:lnT>
                      <a:noFill/>
                    </a:lnT>
                    <a:lnB>
                      <a:noFill/>
                    </a:lnB>
                  </a:tcPr>
                </a:tc>
                <a:tc>
                  <a:txBody>
                    <a:bodyPr/>
                    <a:lstStyle/>
                    <a:p>
                      <a:pPr algn="r" fontAlgn="b"/>
                      <a:r>
                        <a:rPr lang="en-US" sz="2800" b="0" i="0" u="none" strike="noStrike" dirty="0">
                          <a:solidFill>
                            <a:srgbClr val="000000"/>
                          </a:solidFill>
                          <a:effectLst/>
                          <a:latin typeface="Calibri" panose="020F0502020204030204" pitchFamily="34" charset="0"/>
                        </a:rPr>
                        <a:t>-0.05%</a:t>
                      </a:r>
                    </a:p>
                  </a:txBody>
                  <a:tcPr marL="9525" marR="9525" marT="9525" marB="0" anchor="b">
                    <a:lnL>
                      <a:noFill/>
                    </a:lnL>
                    <a:lnR>
                      <a:noFill/>
                    </a:lnR>
                    <a:lnT>
                      <a:noFill/>
                    </a:lnT>
                    <a:lnB>
                      <a:noFill/>
                    </a:lnB>
                  </a:tcPr>
                </a:tc>
                <a:extLst>
                  <a:ext uri="{0D108BD9-81ED-4DB2-BD59-A6C34878D82A}">
                    <a16:rowId xmlns:a16="http://schemas.microsoft.com/office/drawing/2014/main" val="191704751"/>
                  </a:ext>
                </a:extLst>
              </a:tr>
            </a:tbl>
          </a:graphicData>
        </a:graphic>
      </p:graphicFrame>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6780" y="2644904"/>
            <a:ext cx="4321348" cy="3324114"/>
          </a:xfrm>
          <a:prstGeom prst="rect">
            <a:avLst/>
          </a:prstGeom>
        </p:spPr>
      </p:pic>
    </p:spTree>
    <p:extLst>
      <p:ext uri="{BB962C8B-B14F-4D97-AF65-F5344CB8AC3E}">
        <p14:creationId xmlns:p14="http://schemas.microsoft.com/office/powerpoint/2010/main" val="323808165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0" y="1448042"/>
            <a:ext cx="10515600" cy="4351338"/>
          </a:xfrm>
          <a:prstGeom prst="rect">
            <a:avLst/>
          </a:prstGeom>
        </p:spPr>
        <p:txBody>
          <a:bodyPr/>
          <a:lstStyle/>
          <a:p>
            <a:r>
              <a:rPr lang="en-US" sz="2800" dirty="0" smtClean="0"/>
              <a:t>Average % difference in Recruitment: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871396804"/>
              </p:ext>
            </p:extLst>
          </p:nvPr>
        </p:nvGraphicFramePr>
        <p:xfrm>
          <a:off x="157714" y="2261260"/>
          <a:ext cx="3366004" cy="3489960"/>
        </p:xfrm>
        <a:graphic>
          <a:graphicData uri="http://schemas.openxmlformats.org/drawingml/2006/table">
            <a:tbl>
              <a:tblPr/>
              <a:tblGrid>
                <a:gridCol w="1683002">
                  <a:extLst>
                    <a:ext uri="{9D8B030D-6E8A-4147-A177-3AD203B41FA5}">
                      <a16:colId xmlns:a16="http://schemas.microsoft.com/office/drawing/2014/main" val="1965745766"/>
                    </a:ext>
                  </a:extLst>
                </a:gridCol>
                <a:gridCol w="1683002">
                  <a:extLst>
                    <a:ext uri="{9D8B030D-6E8A-4147-A177-3AD203B41FA5}">
                      <a16:colId xmlns:a16="http://schemas.microsoft.com/office/drawing/2014/main" val="148174215"/>
                    </a:ext>
                  </a:extLst>
                </a:gridCol>
              </a:tblGrid>
              <a:tr h="190500">
                <a:tc>
                  <a:txBody>
                    <a:bodyPr/>
                    <a:lstStyle/>
                    <a:p>
                      <a:pPr algn="l" fontAlgn="b"/>
                      <a:r>
                        <a:rPr lang="en-US" sz="2800" b="0" i="0" u="none" strike="noStrike" dirty="0">
                          <a:solidFill>
                            <a:srgbClr val="000000"/>
                          </a:solidFill>
                          <a:effectLst/>
                          <a:latin typeface="Calibri" panose="020F0502020204030204" pitchFamily="34" charset="0"/>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800" b="0" i="0" u="none" strike="noStrike" dirty="0">
                          <a:solidFill>
                            <a:srgbClr val="000000"/>
                          </a:solidFill>
                          <a:effectLst/>
                          <a:latin typeface="Calibri" panose="020F0502020204030204" pitchFamily="34" charset="0"/>
                        </a:rPr>
                        <a:t>%diff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0299306"/>
                  </a:ext>
                </a:extLst>
              </a:tr>
              <a:tr h="190500">
                <a:tc>
                  <a:txBody>
                    <a:bodyPr/>
                    <a:lstStyle/>
                    <a:p>
                      <a:pPr algn="l" fontAlgn="b"/>
                      <a:r>
                        <a:rPr lang="en-US" sz="2800" b="0" i="0" u="none" strike="noStrike">
                          <a:solidFill>
                            <a:srgbClr val="000000"/>
                          </a:solidFill>
                          <a:effectLst/>
                          <a:latin typeface="Calibri" panose="020F0502020204030204" pitchFamily="34" charset="0"/>
                        </a:rPr>
                        <a:t>2019.1c.1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800" b="0" i="0" u="none" strike="noStrike">
                          <a:solidFill>
                            <a:srgbClr val="000000"/>
                          </a:solidFill>
                          <a:effectLst/>
                          <a:latin typeface="Calibri" panose="020F0502020204030204" pitchFamily="34" charset="0"/>
                        </a:rPr>
                        <a:t>-0.09%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36219063"/>
                  </a:ext>
                </a:extLst>
              </a:tr>
              <a:tr h="190500">
                <a:tc>
                  <a:txBody>
                    <a:bodyPr/>
                    <a:lstStyle/>
                    <a:p>
                      <a:pPr algn="l" fontAlgn="b"/>
                      <a:r>
                        <a:rPr lang="en-US" sz="2800" b="0" i="0" u="none" strike="noStrike" dirty="0">
                          <a:solidFill>
                            <a:srgbClr val="000000"/>
                          </a:solidFill>
                          <a:effectLst/>
                          <a:latin typeface="Calibri" panose="020F0502020204030204" pitchFamily="34" charset="0"/>
                        </a:rPr>
                        <a:t>2019.1c.2</a:t>
                      </a:r>
                    </a:p>
                  </a:txBody>
                  <a:tcPr marL="9525" marR="9525" marT="9525" marB="0" anchor="b">
                    <a:lnL>
                      <a:noFill/>
                    </a:lnL>
                    <a:lnR>
                      <a:noFill/>
                    </a:lnR>
                    <a:lnT>
                      <a:noFill/>
                    </a:lnT>
                    <a:lnB>
                      <a:noFill/>
                    </a:lnB>
                  </a:tcPr>
                </a:tc>
                <a:tc>
                  <a:txBody>
                    <a:bodyPr/>
                    <a:lstStyle/>
                    <a:p>
                      <a:pPr algn="r" fontAlgn="b"/>
                      <a:r>
                        <a:rPr lang="en-US" sz="2800" b="0" i="0" u="none" strike="noStrike" dirty="0">
                          <a:solidFill>
                            <a:srgbClr val="000000"/>
                          </a:solidFill>
                          <a:effectLst/>
                          <a:latin typeface="Calibri" panose="020F0502020204030204" pitchFamily="34" charset="0"/>
                        </a:rPr>
                        <a:t>-</a:t>
                      </a:r>
                      <a:r>
                        <a:rPr lang="en-US" sz="2800" b="1" i="0" u="none" strike="noStrike" dirty="0">
                          <a:solidFill>
                            <a:srgbClr val="000000"/>
                          </a:solidFill>
                          <a:effectLst/>
                          <a:latin typeface="Calibri" panose="020F0502020204030204" pitchFamily="34" charset="0"/>
                        </a:rPr>
                        <a:t>8.57%</a:t>
                      </a:r>
                    </a:p>
                  </a:txBody>
                  <a:tcPr marL="9525" marR="9525" marT="9525" marB="0" anchor="b">
                    <a:lnL>
                      <a:noFill/>
                    </a:lnL>
                    <a:lnR>
                      <a:noFill/>
                    </a:lnR>
                    <a:lnT>
                      <a:noFill/>
                    </a:lnT>
                    <a:lnB>
                      <a:noFill/>
                    </a:lnB>
                  </a:tcPr>
                </a:tc>
                <a:extLst>
                  <a:ext uri="{0D108BD9-81ED-4DB2-BD59-A6C34878D82A}">
                    <a16:rowId xmlns:a16="http://schemas.microsoft.com/office/drawing/2014/main" val="1666938422"/>
                  </a:ext>
                </a:extLst>
              </a:tr>
              <a:tr h="190500">
                <a:tc>
                  <a:txBody>
                    <a:bodyPr/>
                    <a:lstStyle/>
                    <a:p>
                      <a:pPr algn="l" fontAlgn="b"/>
                      <a:r>
                        <a:rPr lang="en-US" sz="2800" b="0" i="0" u="none" strike="noStrike" dirty="0">
                          <a:solidFill>
                            <a:srgbClr val="000000"/>
                          </a:solidFill>
                          <a:effectLst/>
                          <a:latin typeface="Calibri" panose="020F0502020204030204" pitchFamily="34" charset="0"/>
                        </a:rPr>
                        <a:t>2019.1c.3</a:t>
                      </a:r>
                    </a:p>
                  </a:txBody>
                  <a:tcPr marL="9525" marR="9525" marT="9525" marB="0" anchor="b">
                    <a:lnL>
                      <a:noFill/>
                    </a:lnL>
                    <a:lnR>
                      <a:noFill/>
                    </a:lnR>
                    <a:lnT>
                      <a:noFill/>
                    </a:lnT>
                    <a:lnB>
                      <a:noFill/>
                    </a:lnB>
                  </a:tcPr>
                </a:tc>
                <a:tc>
                  <a:txBody>
                    <a:bodyPr/>
                    <a:lstStyle/>
                    <a:p>
                      <a:pPr algn="r" fontAlgn="b"/>
                      <a:r>
                        <a:rPr lang="en-US" sz="2800" b="0" i="0" u="none" strike="noStrike">
                          <a:solidFill>
                            <a:srgbClr val="000000"/>
                          </a:solidFill>
                          <a:effectLst/>
                          <a:latin typeface="Calibri" panose="020F0502020204030204" pitchFamily="34" charset="0"/>
                        </a:rPr>
                        <a:t>-0.89%</a:t>
                      </a:r>
                    </a:p>
                  </a:txBody>
                  <a:tcPr marL="9525" marR="9525" marT="9525" marB="0" anchor="b">
                    <a:lnL>
                      <a:noFill/>
                    </a:lnL>
                    <a:lnR>
                      <a:noFill/>
                    </a:lnR>
                    <a:lnT>
                      <a:noFill/>
                    </a:lnT>
                    <a:lnB>
                      <a:noFill/>
                    </a:lnB>
                  </a:tcPr>
                </a:tc>
                <a:extLst>
                  <a:ext uri="{0D108BD9-81ED-4DB2-BD59-A6C34878D82A}">
                    <a16:rowId xmlns:a16="http://schemas.microsoft.com/office/drawing/2014/main" val="1484097647"/>
                  </a:ext>
                </a:extLst>
              </a:tr>
              <a:tr h="190500">
                <a:tc>
                  <a:txBody>
                    <a:bodyPr/>
                    <a:lstStyle/>
                    <a:p>
                      <a:pPr algn="l" fontAlgn="b"/>
                      <a:r>
                        <a:rPr lang="en-US" sz="2800" b="0" i="0" u="none" strike="noStrike">
                          <a:solidFill>
                            <a:srgbClr val="000000"/>
                          </a:solidFill>
                          <a:effectLst/>
                          <a:latin typeface="Calibri" panose="020F0502020204030204" pitchFamily="34" charset="0"/>
                        </a:rPr>
                        <a:t>2019.1c.4</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Calibri" panose="020F0502020204030204" pitchFamily="34" charset="0"/>
                        </a:rPr>
                        <a:t>8.93%</a:t>
                      </a:r>
                    </a:p>
                  </a:txBody>
                  <a:tcPr marL="9525" marR="9525" marT="9525" marB="0" anchor="b">
                    <a:lnL>
                      <a:noFill/>
                    </a:lnL>
                    <a:lnR>
                      <a:noFill/>
                    </a:lnR>
                    <a:lnT>
                      <a:noFill/>
                    </a:lnT>
                    <a:lnB>
                      <a:noFill/>
                    </a:lnB>
                  </a:tcPr>
                </a:tc>
                <a:extLst>
                  <a:ext uri="{0D108BD9-81ED-4DB2-BD59-A6C34878D82A}">
                    <a16:rowId xmlns:a16="http://schemas.microsoft.com/office/drawing/2014/main" val="1124152820"/>
                  </a:ext>
                </a:extLst>
              </a:tr>
              <a:tr h="190500">
                <a:tc>
                  <a:txBody>
                    <a:bodyPr/>
                    <a:lstStyle/>
                    <a:p>
                      <a:pPr algn="l" fontAlgn="b"/>
                      <a:r>
                        <a:rPr lang="en-US" sz="2800" b="0" i="0" u="none" strike="noStrike">
                          <a:solidFill>
                            <a:srgbClr val="000000"/>
                          </a:solidFill>
                          <a:effectLst/>
                          <a:latin typeface="Calibri" panose="020F0502020204030204" pitchFamily="34" charset="0"/>
                        </a:rPr>
                        <a:t>2019.1c.5</a:t>
                      </a:r>
                    </a:p>
                  </a:txBody>
                  <a:tcPr marL="9525" marR="9525" marT="9525" marB="0" anchor="b">
                    <a:lnL>
                      <a:noFill/>
                    </a:lnL>
                    <a:lnR>
                      <a:noFill/>
                    </a:lnR>
                    <a:lnT>
                      <a:noFill/>
                    </a:lnT>
                    <a:lnB>
                      <a:noFill/>
                    </a:lnB>
                  </a:tcPr>
                </a:tc>
                <a:tc>
                  <a:txBody>
                    <a:bodyPr/>
                    <a:lstStyle/>
                    <a:p>
                      <a:pPr algn="r" fontAlgn="b"/>
                      <a:r>
                        <a:rPr lang="en-US" sz="2800" b="0" i="0" u="none" strike="noStrike">
                          <a:solidFill>
                            <a:srgbClr val="000000"/>
                          </a:solidFill>
                          <a:effectLst/>
                          <a:latin typeface="Calibri" panose="020F0502020204030204" pitchFamily="34" charset="0"/>
                        </a:rPr>
                        <a:t>0.79%</a:t>
                      </a:r>
                    </a:p>
                  </a:txBody>
                  <a:tcPr marL="9525" marR="9525" marT="9525" marB="0" anchor="b">
                    <a:lnL>
                      <a:noFill/>
                    </a:lnL>
                    <a:lnR>
                      <a:noFill/>
                    </a:lnR>
                    <a:lnT>
                      <a:noFill/>
                    </a:lnT>
                    <a:lnB>
                      <a:noFill/>
                    </a:lnB>
                  </a:tcPr>
                </a:tc>
                <a:extLst>
                  <a:ext uri="{0D108BD9-81ED-4DB2-BD59-A6C34878D82A}">
                    <a16:rowId xmlns:a16="http://schemas.microsoft.com/office/drawing/2014/main" val="3041851731"/>
                  </a:ext>
                </a:extLst>
              </a:tr>
              <a:tr h="190500">
                <a:tc>
                  <a:txBody>
                    <a:bodyPr/>
                    <a:lstStyle/>
                    <a:p>
                      <a:pPr algn="l" fontAlgn="b"/>
                      <a:r>
                        <a:rPr lang="en-US" sz="2800" b="0" i="0" u="none" strike="noStrike" dirty="0">
                          <a:solidFill>
                            <a:srgbClr val="000000"/>
                          </a:solidFill>
                          <a:effectLst/>
                          <a:latin typeface="Calibri" panose="020F0502020204030204" pitchFamily="34" charset="0"/>
                        </a:rPr>
                        <a:t>2019.1c.6</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Calibri" panose="020F0502020204030204" pitchFamily="34" charset="0"/>
                        </a:rPr>
                        <a:t>8.07%</a:t>
                      </a:r>
                    </a:p>
                  </a:txBody>
                  <a:tcPr marL="9525" marR="9525" marT="9525" marB="0" anchor="b">
                    <a:lnL>
                      <a:noFill/>
                    </a:lnL>
                    <a:lnR>
                      <a:noFill/>
                    </a:lnR>
                    <a:lnT>
                      <a:noFill/>
                    </a:lnT>
                    <a:lnB>
                      <a:noFill/>
                    </a:lnB>
                  </a:tcPr>
                </a:tc>
                <a:extLst>
                  <a:ext uri="{0D108BD9-81ED-4DB2-BD59-A6C34878D82A}">
                    <a16:rowId xmlns:a16="http://schemas.microsoft.com/office/drawing/2014/main" val="3273208571"/>
                  </a:ext>
                </a:extLst>
              </a:tr>
              <a:tr h="190500">
                <a:tc>
                  <a:txBody>
                    <a:bodyPr/>
                    <a:lstStyle/>
                    <a:p>
                      <a:pPr algn="l" fontAlgn="b"/>
                      <a:r>
                        <a:rPr lang="en-US" sz="2800" b="0" i="0" u="none" strike="noStrike">
                          <a:solidFill>
                            <a:srgbClr val="000000"/>
                          </a:solidFill>
                          <a:effectLst/>
                          <a:latin typeface="Calibri" panose="020F0502020204030204" pitchFamily="34" charset="0"/>
                        </a:rPr>
                        <a:t>2019.1c.7</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Calibri" panose="020F0502020204030204" pitchFamily="34" charset="0"/>
                        </a:rPr>
                        <a:t>1.30%</a:t>
                      </a:r>
                    </a:p>
                  </a:txBody>
                  <a:tcPr marL="9525" marR="9525" marT="9525" marB="0" anchor="b">
                    <a:lnL>
                      <a:noFill/>
                    </a:lnL>
                    <a:lnR>
                      <a:noFill/>
                    </a:lnR>
                    <a:lnT>
                      <a:noFill/>
                    </a:lnT>
                    <a:lnB>
                      <a:noFill/>
                    </a:lnB>
                  </a:tcPr>
                </a:tc>
                <a:extLst>
                  <a:ext uri="{0D108BD9-81ED-4DB2-BD59-A6C34878D82A}">
                    <a16:rowId xmlns:a16="http://schemas.microsoft.com/office/drawing/2014/main" val="191704751"/>
                  </a:ext>
                </a:extLst>
              </a:tr>
            </a:tbl>
          </a:graphicData>
        </a:graphic>
      </p:graphicFrame>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1431" y="2348838"/>
            <a:ext cx="4735756" cy="3642889"/>
          </a:xfrm>
          <a:prstGeom prst="rect">
            <a:avLst/>
          </a:prstGeom>
        </p:spPr>
      </p:pic>
      <p:grpSp>
        <p:nvGrpSpPr>
          <p:cNvPr id="13" name="Group 12"/>
          <p:cNvGrpSpPr/>
          <p:nvPr/>
        </p:nvGrpSpPr>
        <p:grpSpPr>
          <a:xfrm>
            <a:off x="8464216" y="72190"/>
            <a:ext cx="3727784" cy="6731668"/>
            <a:chOff x="8464216" y="72190"/>
            <a:chExt cx="3727784" cy="6731668"/>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2973" b="16109"/>
            <a:stretch/>
          </p:blipFill>
          <p:spPr>
            <a:xfrm>
              <a:off x="8464216" y="72190"/>
              <a:ext cx="3727784" cy="218907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4268" b="16098"/>
            <a:stretch/>
          </p:blipFill>
          <p:spPr>
            <a:xfrm>
              <a:off x="8464216" y="2261260"/>
              <a:ext cx="3727784" cy="215433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3228" b="8493"/>
            <a:stretch/>
          </p:blipFill>
          <p:spPr>
            <a:xfrm>
              <a:off x="8464216" y="4415590"/>
              <a:ext cx="3727784" cy="2388268"/>
            </a:xfrm>
            <a:prstGeom prst="rect">
              <a:avLst/>
            </a:prstGeom>
          </p:spPr>
        </p:pic>
      </p:grpSp>
    </p:spTree>
    <p:extLst>
      <p:ext uri="{BB962C8B-B14F-4D97-AF65-F5344CB8AC3E}">
        <p14:creationId xmlns:p14="http://schemas.microsoft.com/office/powerpoint/2010/main" val="235100239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
</file>

<file path=ppt/theme/theme1.xml><?xml version="1.0" encoding="utf-8"?>
<a:theme xmlns:a="http://schemas.openxmlformats.org/drawingml/2006/main" name="1_Custom Design">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SHERIES Slides Widescreen" id="{58E0E56D-1DB3-354A-951C-4F0649471FA2}" vid="{F5C8FAA9-5EB7-3D46-BE81-8455EDCF7A66}"/>
    </a:ext>
  </a:extLst>
</a:theme>
</file>

<file path=ppt/theme/theme10.xml><?xml version="1.0" encoding="utf-8"?>
<a:theme xmlns:a="http://schemas.openxmlformats.org/drawingml/2006/main" name="3_Custom Design">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SHERIES Slides Widescreen" id="{58E0E56D-1DB3-354A-951C-4F0649471FA2}" vid="{CEF96C93-C78F-FF4A-9B9E-163920A75DC1}"/>
    </a:ext>
  </a:extLst>
</a:theme>
</file>

<file path=ppt/theme/theme11.xml><?xml version="1.0" encoding="utf-8"?>
<a:theme xmlns:a="http://schemas.openxmlformats.org/drawingml/2006/main" name="1_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NOAA Fisheries Content Slide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View">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FISHERIES Slides Widescreen" id="{58E0E56D-1DB3-354A-951C-4F0649471FA2}" vid="{73F2B18F-E8E8-5A45-964F-331F96ECB487}"/>
    </a:ext>
  </a:extLst>
</a:theme>
</file>

<file path=ppt/theme/theme3.xml><?xml version="1.0" encoding="utf-8"?>
<a:theme xmlns:a="http://schemas.openxmlformats.org/drawingml/2006/main" name="6_View">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FISHERIES Slides Widescreen" id="{58E0E56D-1DB3-354A-951C-4F0649471FA2}" vid="{822E0056-6089-D64B-89A5-96CDCA5B438C}"/>
    </a:ext>
  </a:extLst>
</a:theme>
</file>

<file path=ppt/theme/theme4.xml><?xml version="1.0" encoding="utf-8"?>
<a:theme xmlns:a="http://schemas.openxmlformats.org/drawingml/2006/main" name="2_Custom Design">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SHERIES Slides Widescreen" id="{58E0E56D-1DB3-354A-951C-4F0649471FA2}" vid="{CEF96C93-C78F-FF4A-9B9E-163920A75DC1}"/>
    </a:ext>
  </a:extLst>
</a:theme>
</file>

<file path=ppt/theme/theme5.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View">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FISHERIES Slides Widescreen" id="{58E0E56D-1DB3-354A-951C-4F0649471FA2}" vid="{73F2B18F-E8E8-5A45-964F-331F96ECB487}"/>
    </a:ext>
  </a:extLst>
</a:theme>
</file>

<file path=ppt/theme/theme9.xml><?xml version="1.0" encoding="utf-8"?>
<a:theme xmlns:a="http://schemas.openxmlformats.org/drawingml/2006/main" name="7_View">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FISHERIES Slides Widescreen" id="{58E0E56D-1DB3-354A-951C-4F0649471FA2}" vid="{822E0056-6089-D64B-89A5-96CDCA5B438C}"/>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themeOverride>
</file>

<file path=docProps/app.xml><?xml version="1.0" encoding="utf-8"?>
<Properties xmlns="http://schemas.openxmlformats.org/officeDocument/2006/extended-properties" xmlns:vt="http://schemas.openxmlformats.org/officeDocument/2006/docPropsVTypes">
  <Template>FISHERIES Slides Widescreen (1)</Template>
  <TotalTime>14530</TotalTime>
  <Words>4497</Words>
  <Application>Microsoft Office PowerPoint</Application>
  <PresentationFormat>Widescreen</PresentationFormat>
  <Paragraphs>882</Paragraphs>
  <Slides>77</Slides>
  <Notes>0</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77</vt:i4>
      </vt:variant>
    </vt:vector>
  </HeadingPairs>
  <TitlesOfParts>
    <vt:vector size="98" baseType="lpstr">
      <vt:lpstr>Arial</vt:lpstr>
      <vt:lpstr>Arial Narrow</vt:lpstr>
      <vt:lpstr>Arial Narrow Bold</vt:lpstr>
      <vt:lpstr>Calibri</vt:lpstr>
      <vt:lpstr>Cambria</vt:lpstr>
      <vt:lpstr>Century Schoolbook</vt:lpstr>
      <vt:lpstr>Noto Sans Symbols</vt:lpstr>
      <vt:lpstr>Times New Roman</vt:lpstr>
      <vt:lpstr>Wingdings 2</vt:lpstr>
      <vt:lpstr>1_Custom Design</vt:lpstr>
      <vt:lpstr>1_View</vt:lpstr>
      <vt:lpstr>6_View</vt:lpstr>
      <vt:lpstr>2_Custom Design</vt:lpstr>
      <vt:lpstr>NOAA Title Options</vt:lpstr>
      <vt:lpstr>NOAA Fisheries Content Slides</vt:lpstr>
      <vt:lpstr>NOAA Divider Slides</vt:lpstr>
      <vt:lpstr>2_View</vt:lpstr>
      <vt:lpstr>7_View</vt:lpstr>
      <vt:lpstr>3_Custom Design</vt:lpstr>
      <vt:lpstr>1_NOAA Title Options</vt:lpstr>
      <vt:lpstr>1_NOAA Fisheries Content Slides</vt:lpstr>
      <vt:lpstr>2024 GOA Pcod assessment</vt:lpstr>
      <vt:lpstr>Background</vt:lpstr>
      <vt:lpstr>Outline</vt:lpstr>
      <vt:lpstr>Base data updates (2019.1b-2024)</vt:lpstr>
      <vt:lpstr>Input data file changes</vt:lpstr>
      <vt:lpstr>Input data file changes</vt:lpstr>
      <vt:lpstr>Input data file changes</vt:lpstr>
      <vt:lpstr>Input data file changes</vt:lpstr>
      <vt:lpstr>Input data file changes</vt:lpstr>
      <vt:lpstr>Input data file changes</vt:lpstr>
      <vt:lpstr>Input data file changes</vt:lpstr>
      <vt:lpstr>Input data file changes</vt:lpstr>
      <vt:lpstr>Data updates: ageing error &amp; bias</vt:lpstr>
      <vt:lpstr>Data updates: ageing error</vt:lpstr>
      <vt:lpstr>Data updates: ageing bias</vt:lpstr>
      <vt:lpstr>Model: updating ageing error &amp; bias</vt:lpstr>
      <vt:lpstr>Model: updating ageing error &amp; bias</vt:lpstr>
      <vt:lpstr>Fishery length comp investigations</vt:lpstr>
      <vt:lpstr>Fishery length comp overview</vt:lpstr>
      <vt:lpstr>Fishery length comp overview</vt:lpstr>
      <vt:lpstr>Fishery length comp investigations: filtering</vt:lpstr>
      <vt:lpstr>Fishery length comp investigations: filtering</vt:lpstr>
      <vt:lpstr>Fishery length comp investigations: State data</vt:lpstr>
      <vt:lpstr>Fishery length comp investigations: State data</vt:lpstr>
      <vt:lpstr>Fishery length comp investigations</vt:lpstr>
      <vt:lpstr>Fishery length comp investigations</vt:lpstr>
      <vt:lpstr>PowerPoint Presentation</vt:lpstr>
      <vt:lpstr>PowerPoint Presentation</vt:lpstr>
      <vt:lpstr>PowerPoint Presentation</vt:lpstr>
      <vt:lpstr>Fishery length comp investigations</vt:lpstr>
      <vt:lpstr>Fishery length comp investigations</vt:lpstr>
      <vt:lpstr>Fishery length comp investigations</vt:lpstr>
      <vt:lpstr>Length composition binning</vt:lpstr>
      <vt:lpstr>Length comp binning: fishery</vt:lpstr>
      <vt:lpstr>Length comp binning: survey</vt:lpstr>
      <vt:lpstr>Length comp binning</vt:lpstr>
      <vt:lpstr>Length comp binning</vt:lpstr>
      <vt:lpstr>Recommended model 2019.1e.5cm vs base</vt:lpstr>
      <vt:lpstr>Recommended model 2019.1e.5cm vs base</vt:lpstr>
      <vt:lpstr>Summary of significant assessment changes</vt:lpstr>
      <vt:lpstr>Summary of significant model changes</vt:lpstr>
      <vt:lpstr>November models</vt:lpstr>
      <vt:lpstr>SSC/PT comments</vt:lpstr>
      <vt:lpstr>Apportionment investigation</vt:lpstr>
      <vt:lpstr>Apportionment investigation</vt:lpstr>
      <vt:lpstr>Apportionment investigation</vt:lpstr>
      <vt:lpstr>Apportionment investigation: Step 1</vt:lpstr>
      <vt:lpstr>Apportionment investigation: Step 2</vt:lpstr>
      <vt:lpstr>Apportionment investigation: Comparisons</vt:lpstr>
      <vt:lpstr>Apportionment investigation: Discussion</vt:lpstr>
      <vt:lpstr>Apportionment investigation</vt:lpstr>
      <vt:lpstr>Apportionment investigation: Discussion</vt:lpstr>
      <vt:lpstr>Apportionment investigation</vt:lpstr>
      <vt:lpstr>Trawl and longline survey selectivity</vt:lpstr>
      <vt:lpstr>Trawl and longline survey selectivity</vt:lpstr>
      <vt:lpstr>Trawl survey selectivity</vt:lpstr>
      <vt:lpstr>Longline survey selectivity</vt:lpstr>
      <vt:lpstr>Longline survey selectivity</vt:lpstr>
      <vt:lpstr>Longline survey selectivity</vt:lpstr>
      <vt:lpstr>Longline survey selectivity</vt:lpstr>
      <vt:lpstr>Longline survey selectivity</vt:lpstr>
      <vt:lpstr>Longline survey selectivity</vt:lpstr>
      <vt:lpstr>More on selectivity</vt:lpstr>
      <vt:lpstr>More on selectivity</vt:lpstr>
      <vt:lpstr>Trawl and longline survey selectivity</vt:lpstr>
      <vt:lpstr>Trawl and longline survey selectivity</vt:lpstr>
      <vt:lpstr>Trawl and longline survey selectivity</vt:lpstr>
      <vt:lpstr>Trawl and longline survey selectivity</vt:lpstr>
      <vt:lpstr>More on selectivity</vt:lpstr>
      <vt:lpstr>Longline survey selectivity</vt:lpstr>
      <vt:lpstr>Longline survey selectivity</vt:lpstr>
      <vt:lpstr>Longline survey selectivity</vt:lpstr>
      <vt:lpstr>More on selectivity</vt:lpstr>
      <vt:lpstr>Selectivity vs catchability</vt:lpstr>
      <vt:lpstr>Selectivity vs catchability</vt:lpstr>
      <vt:lpstr>Maturity</vt:lpstr>
      <vt:lpstr>Maturity</vt:lpstr>
    </vt:vector>
  </TitlesOfParts>
  <Company>NOAA AFSC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differences</dc:title>
  <dc:creator>Pete.Hulson</dc:creator>
  <cp:lastModifiedBy>Pete.Hulson</cp:lastModifiedBy>
  <cp:revision>211</cp:revision>
  <dcterms:created xsi:type="dcterms:W3CDTF">2024-07-30T16:00:11Z</dcterms:created>
  <dcterms:modified xsi:type="dcterms:W3CDTF">2024-09-19T01:05:20Z</dcterms:modified>
</cp:coreProperties>
</file>